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0"/>
  </p:notesMasterIdLst>
  <p:handoutMasterIdLst>
    <p:handoutMasterId r:id="rId41"/>
  </p:handoutMasterIdLst>
  <p:sldIdLst>
    <p:sldId id="256" r:id="rId4"/>
    <p:sldId id="261" r:id="rId5"/>
    <p:sldId id="299" r:id="rId6"/>
    <p:sldId id="268" r:id="rId7"/>
    <p:sldId id="276" r:id="rId8"/>
    <p:sldId id="264" r:id="rId9"/>
    <p:sldId id="279" r:id="rId10"/>
    <p:sldId id="305" r:id="rId11"/>
    <p:sldId id="310" r:id="rId12"/>
    <p:sldId id="306" r:id="rId13"/>
    <p:sldId id="300" r:id="rId14"/>
    <p:sldId id="293" r:id="rId15"/>
    <p:sldId id="265" r:id="rId16"/>
    <p:sldId id="286" r:id="rId17"/>
    <p:sldId id="302" r:id="rId18"/>
    <p:sldId id="303" r:id="rId19"/>
    <p:sldId id="311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07" r:id="rId28"/>
    <p:sldId id="308" r:id="rId29"/>
    <p:sldId id="304" r:id="rId30"/>
    <p:sldId id="327" r:id="rId31"/>
    <p:sldId id="277" r:id="rId32"/>
    <p:sldId id="332" r:id="rId33"/>
    <p:sldId id="333" r:id="rId34"/>
    <p:sldId id="331" r:id="rId35"/>
    <p:sldId id="329" r:id="rId36"/>
    <p:sldId id="330" r:id="rId37"/>
    <p:sldId id="282" r:id="rId38"/>
    <p:sldId id="262" r:id="rId3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9A9D"/>
    <a:srgbClr val="16B7B8"/>
    <a:srgbClr val="38D4CD"/>
    <a:srgbClr val="DF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05" autoAdjust="0"/>
  </p:normalViewPr>
  <p:slideViewPr>
    <p:cSldViewPr>
      <p:cViewPr>
        <p:scale>
          <a:sx n="74" d="100"/>
          <a:sy n="74" d="100"/>
        </p:scale>
        <p:origin x="-605" y="-19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47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63067592-1177-4A8F-8559-88EAFFFB7C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3C2CF451-70E9-424F-9484-D9CA0DA3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0F118-FDC5-4298-8605-509719EC5E22}" type="datetimeFigureOut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52C3267D-5B5A-47A4-8D84-21A44F0D7B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F7C5F71-15FE-429B-AF61-61945D4F2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3CB6F-C11B-40A1-AA17-5337F931B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25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BDEB5-11C8-4FFD-966B-93DB62A96F3D}" type="datetimeFigureOut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2991A-D88A-415F-AA3F-DF12C52C6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068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2991A-D88A-415F-AA3F-DF12C52C61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86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09188" y="339502"/>
            <a:ext cx="4450844" cy="115212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09188" y="1563638"/>
            <a:ext cx="445084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15616" y="0"/>
            <a:ext cx="280831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954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275606"/>
            <a:ext cx="914400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0" anchor="ctr"/>
          <a:lstStyle>
            <a:lvl1pPr marL="0" indent="0" algn="l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545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453549" y="501168"/>
            <a:ext cx="4176000" cy="417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Frame 5"/>
          <p:cNvSpPr/>
          <p:nvPr userDrawn="1"/>
        </p:nvSpPr>
        <p:spPr>
          <a:xfrm rot="2700000">
            <a:off x="1947315" y="994934"/>
            <a:ext cx="3188468" cy="3188468"/>
          </a:xfrm>
          <a:prstGeom prst="frame">
            <a:avLst>
              <a:gd name="adj1" fmla="val 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 userDrawn="1"/>
        </p:nvSpPr>
        <p:spPr>
          <a:xfrm rot="10800000">
            <a:off x="906447" y="1455157"/>
            <a:ext cx="1432854" cy="2268009"/>
          </a:xfrm>
          <a:prstGeom prst="chevron">
            <a:avLst>
              <a:gd name="adj" fmla="val 808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518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835732" cy="3867894"/>
          </a:xfrm>
          <a:custGeom>
            <a:avLst/>
            <a:gdLst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4788024 w 4788024"/>
              <a:gd name="connsiteY2" fmla="*/ 3867894 h 3867894"/>
              <a:gd name="connsiteX3" fmla="*/ 0 w 4788024"/>
              <a:gd name="connsiteY3" fmla="*/ 3867894 h 3867894"/>
              <a:gd name="connsiteX4" fmla="*/ 0 w 4788024"/>
              <a:gd name="connsiteY4" fmla="*/ 0 h 3867894"/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0 w 4788024"/>
              <a:gd name="connsiteY2" fmla="*/ 3867894 h 3867894"/>
              <a:gd name="connsiteX3" fmla="*/ 0 w 4788024"/>
              <a:gd name="connsiteY3" fmla="*/ 0 h 3867894"/>
              <a:gd name="connsiteX0" fmla="*/ 0 w 4835732"/>
              <a:gd name="connsiteY0" fmla="*/ 0 h 3867894"/>
              <a:gd name="connsiteX1" fmla="*/ 4835732 w 4835732"/>
              <a:gd name="connsiteY1" fmla="*/ 0 h 3867894"/>
              <a:gd name="connsiteX2" fmla="*/ 0 w 4835732"/>
              <a:gd name="connsiteY2" fmla="*/ 3867894 h 3867894"/>
              <a:gd name="connsiteX3" fmla="*/ 0 w 4835732"/>
              <a:gd name="connsiteY3" fmla="*/ 0 h 38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732" h="3867894">
                <a:moveTo>
                  <a:pt x="0" y="0"/>
                </a:moveTo>
                <a:lnTo>
                  <a:pt x="4835732" y="0"/>
                </a:lnTo>
                <a:lnTo>
                  <a:pt x="0" y="386789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268065" y="1243801"/>
            <a:ext cx="4875935" cy="3899699"/>
          </a:xfrm>
          <a:custGeom>
            <a:avLst/>
            <a:gdLst>
              <a:gd name="connsiteX0" fmla="*/ 0 w 4860032"/>
              <a:gd name="connsiteY0" fmla="*/ 0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4" fmla="*/ 0 w 4860032"/>
              <a:gd name="connsiteY4" fmla="*/ 0 h 3867894"/>
              <a:gd name="connsiteX0" fmla="*/ 0 w 4860032"/>
              <a:gd name="connsiteY0" fmla="*/ 3867894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0032 w 4875935"/>
              <a:gd name="connsiteY2" fmla="*/ 3899699 h 3899699"/>
              <a:gd name="connsiteX3" fmla="*/ 0 w 4875935"/>
              <a:gd name="connsiteY3" fmla="*/ 3899699 h 3899699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6610 w 4875935"/>
              <a:gd name="connsiteY2" fmla="*/ 3899699 h 3899699"/>
              <a:gd name="connsiteX3" fmla="*/ 0 w 4875935"/>
              <a:gd name="connsiteY3" fmla="*/ 3899699 h 389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935" h="3899699">
                <a:moveTo>
                  <a:pt x="0" y="3899699"/>
                </a:moveTo>
                <a:lnTo>
                  <a:pt x="4875935" y="0"/>
                </a:lnTo>
                <a:cubicBezTo>
                  <a:pt x="4872827" y="1299900"/>
                  <a:pt x="4869718" y="2599799"/>
                  <a:pt x="4866610" y="3899699"/>
                </a:cubicBezTo>
                <a:lnTo>
                  <a:pt x="0" y="38996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251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95997" y="1611681"/>
            <a:ext cx="2791434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58920" y="1611681"/>
            <a:ext cx="2791434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1267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87" y="1489421"/>
            <a:ext cx="3035425" cy="302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61556" y="1603730"/>
            <a:ext cx="2793972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78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02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90894"/>
            <a:ext cx="3816424" cy="194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62033" y="3061529"/>
            <a:ext cx="1783531" cy="1308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902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2661" y="499869"/>
            <a:ext cx="252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897690" y="3020149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564210" y="1354898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12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39952" y="2571750"/>
            <a:ext cx="50040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39952" y="3147814"/>
            <a:ext cx="500404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2446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270052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27784" y="2115319"/>
            <a:ext cx="3888432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27784" y="2700526"/>
            <a:ext cx="38881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8100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4722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63688" y="123478"/>
            <a:ext cx="73803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63688" y="699542"/>
            <a:ext cx="738031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35151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96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398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3400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7494"/>
            <a:ext cx="233975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572000" y="267494"/>
            <a:ext cx="424847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915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2" r:id="rId3"/>
    <p:sldLayoutId id="2147483661" r:id="rId4"/>
    <p:sldLayoutId id="2147483660" r:id="rId5"/>
    <p:sldLayoutId id="2147483655" r:id="rId6"/>
    <p:sldLayoutId id="2147483663" r:id="rId7"/>
    <p:sldLayoutId id="2147483664" r:id="rId8"/>
    <p:sldLayoutId id="2147483666" r:id="rId9"/>
    <p:sldLayoutId id="2147483667" r:id="rId10"/>
    <p:sldLayoutId id="2147483668" r:id="rId11"/>
    <p:sldLayoutId id="2147483665" r:id="rId12"/>
    <p:sldLayoutId id="2147483669" r:id="rId13"/>
    <p:sldLayoutId id="2147483670" r:id="rId14"/>
    <p:sldLayoutId id="2147483656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09188" y="339502"/>
            <a:ext cx="7043132" cy="1152128"/>
          </a:xfrm>
        </p:spPr>
        <p:txBody>
          <a:bodyPr/>
          <a:lstStyle/>
          <a:p>
            <a:r>
              <a:rPr lang="en-US" dirty="0"/>
              <a:t>Write Simple Operating System  from Scratch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39552" y="1563638"/>
            <a:ext cx="3384376" cy="1728192"/>
          </a:xfrm>
        </p:spPr>
        <p:txBody>
          <a:bodyPr/>
          <a:lstStyle/>
          <a:p>
            <a:r>
              <a:rPr lang="en-US" sz="1400" b="1" dirty="0" smtClean="0"/>
              <a:t>Students:</a:t>
            </a:r>
          </a:p>
          <a:p>
            <a:r>
              <a:rPr lang="en-US" sz="1600" b="1" dirty="0" err="1"/>
              <a:t>Seham</a:t>
            </a:r>
            <a:r>
              <a:rPr lang="en-US" sz="1600" b="1" dirty="0"/>
              <a:t> </a:t>
            </a:r>
            <a:r>
              <a:rPr lang="en-US" sz="1600" b="1" dirty="0" smtClean="0"/>
              <a:t>Nasr</a:t>
            </a:r>
            <a:endParaRPr lang="en-US" sz="1600" b="1" dirty="0"/>
          </a:p>
          <a:p>
            <a:r>
              <a:rPr lang="en-US" sz="1600" b="1" dirty="0" err="1"/>
              <a:t>Esra'a</a:t>
            </a:r>
            <a:r>
              <a:rPr lang="en-US" sz="1600" b="1" dirty="0"/>
              <a:t> </a:t>
            </a:r>
            <a:r>
              <a:rPr lang="en-US" sz="1600" b="1" dirty="0" err="1" smtClean="0"/>
              <a:t>Faoury</a:t>
            </a:r>
            <a:r>
              <a:rPr lang="en-US" sz="1600" b="1" dirty="0"/>
              <a:t>		</a:t>
            </a:r>
          </a:p>
          <a:p>
            <a:r>
              <a:rPr lang="en-US" sz="1600" b="1" dirty="0" err="1"/>
              <a:t>Raghad</a:t>
            </a:r>
            <a:r>
              <a:rPr lang="en-US" sz="1600" b="1" dirty="0"/>
              <a:t> </a:t>
            </a:r>
            <a:r>
              <a:rPr lang="en-US" sz="1600" b="1" dirty="0" smtClean="0"/>
              <a:t>Rabi </a:t>
            </a:r>
            <a:r>
              <a:rPr lang="en-US" b="1" dirty="0"/>
              <a:t>	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4456241"/>
            <a:ext cx="4464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Advanced Operating Systems Project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E72874B-22D3-408E-9A8D-C1FD31E47ED8}"/>
              </a:ext>
            </a:extLst>
          </p:cNvPr>
          <p:cNvSpPr/>
          <p:nvPr/>
        </p:nvSpPr>
        <p:spPr>
          <a:xfrm>
            <a:off x="1115616" y="411510"/>
            <a:ext cx="6696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179A9D"/>
                </a:solidFill>
                <a:latin typeface="+mj-lt"/>
                <a:cs typeface="Arial" pitchFamily="34" charset="0"/>
              </a:rPr>
              <a:t>Running the previous code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B8D8CE4-B0DF-46FC-BDAD-FED5F9CE73B7}"/>
              </a:ext>
            </a:extLst>
          </p:cNvPr>
          <p:cNvSpPr/>
          <p:nvPr/>
        </p:nvSpPr>
        <p:spPr>
          <a:xfrm>
            <a:off x="251520" y="1347614"/>
            <a:ext cx="8568952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latinLnBrk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2"/>
                </a:solidFill>
                <a:cs typeface="Arial" pitchFamily="34" charset="0"/>
              </a:rPr>
              <a:t>By writing  this command on  terminal </a:t>
            </a:r>
          </a:p>
          <a:p>
            <a:pPr lvl="0" latinLnBrk="0">
              <a:lnSpc>
                <a:spcPct val="90000"/>
              </a:lnSpc>
              <a:spcBef>
                <a:spcPts val="1000"/>
              </a:spcBef>
            </a:pPr>
            <a:r>
              <a:rPr lang="en-US" sz="1700" dirty="0">
                <a:solidFill>
                  <a:schemeClr val="accent2"/>
                </a:solidFill>
                <a:cs typeface="Arial" pitchFamily="34" charset="0"/>
              </a:rPr>
              <a:t>     $</a:t>
            </a:r>
            <a:r>
              <a:rPr lang="en-US" sz="1700" dirty="0" err="1">
                <a:solidFill>
                  <a:schemeClr val="accent2"/>
                </a:solidFill>
                <a:cs typeface="Arial" pitchFamily="34" charset="0"/>
              </a:rPr>
              <a:t>qemu</a:t>
            </a:r>
            <a:r>
              <a:rPr lang="en-US" sz="1700" dirty="0">
                <a:solidFill>
                  <a:schemeClr val="accent2"/>
                </a:solidFill>
                <a:cs typeface="Arial" pitchFamily="34" charset="0"/>
              </a:rPr>
              <a:t> boot </a:t>
            </a:r>
            <a:r>
              <a:rPr lang="en-US" sz="1700" dirty="0" err="1">
                <a:solidFill>
                  <a:schemeClr val="accent2"/>
                </a:solidFill>
                <a:cs typeface="Arial" pitchFamily="34" charset="0"/>
              </a:rPr>
              <a:t>sect.bin</a:t>
            </a:r>
            <a:endParaRPr lang="en-US" sz="1700" dirty="0">
              <a:solidFill>
                <a:schemeClr val="accent2"/>
              </a:solidFill>
              <a:cs typeface="Arial" pitchFamily="34" charset="0"/>
            </a:endParaRPr>
          </a:p>
          <a:p>
            <a:pPr lvl="0" latinLnBrk="0">
              <a:lnSpc>
                <a:spcPct val="90000"/>
              </a:lnSpc>
              <a:spcBef>
                <a:spcPts val="1000"/>
              </a:spcBef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lvl="0" latinLnBrk="0">
              <a:lnSpc>
                <a:spcPct val="90000"/>
              </a:lnSpc>
              <a:spcBef>
                <a:spcPts val="1000"/>
              </a:spcBef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93B4C8F-60C1-4989-AF4E-5F4534F01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09389"/>
            <a:ext cx="7416824" cy="250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Phase Two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139952" y="3147814"/>
            <a:ext cx="4680520" cy="360040"/>
          </a:xfrm>
        </p:spPr>
        <p:txBody>
          <a:bodyPr/>
          <a:lstStyle/>
          <a:p>
            <a:r>
              <a:rPr lang="en-US" dirty="0"/>
              <a:t>32-bit Protected mode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409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عنصر نائب للصورة 1"/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53549" y="483518"/>
            <a:ext cx="4176000" cy="4176000"/>
          </a:xfrm>
        </p:spPr>
      </p:pic>
      <p:sp>
        <p:nvSpPr>
          <p:cNvPr id="6" name="Pentagon 5"/>
          <p:cNvSpPr/>
          <p:nvPr/>
        </p:nvSpPr>
        <p:spPr>
          <a:xfrm rot="10800000">
            <a:off x="3707904" y="1455164"/>
            <a:ext cx="5436096" cy="226800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4283968" y="1995686"/>
            <a:ext cx="4752528" cy="69499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32-bit protected mode</a:t>
            </a:r>
            <a:endParaRPr lang="ko-KR" altLang="en-US" sz="3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60032" y="2564199"/>
            <a:ext cx="41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 order to make fuller use of the CPU, and to better 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understand how developments of CPU architectures 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can benefit modern operating systems, namely 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memory protection in hardware, then we must press on into 32-bit protected mode.</a:t>
            </a:r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0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Cont.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/>
              <a:t>The main differences between 32-bit protected mode and 16-bit real mode are:</a:t>
            </a:r>
            <a:endParaRPr lang="en-US" altLang="ko-KR" dirty="0"/>
          </a:p>
        </p:txBody>
      </p:sp>
      <p:grpSp>
        <p:nvGrpSpPr>
          <p:cNvPr id="140" name="Group 139"/>
          <p:cNvGrpSpPr/>
          <p:nvPr/>
        </p:nvGrpSpPr>
        <p:grpSpPr>
          <a:xfrm>
            <a:off x="2051720" y="2285599"/>
            <a:ext cx="4968552" cy="2527086"/>
            <a:chOff x="2051720" y="2273542"/>
            <a:chExt cx="4968552" cy="2527086"/>
          </a:xfrm>
        </p:grpSpPr>
        <p:pic>
          <p:nvPicPr>
            <p:cNvPr id="86" name="Picture 3" descr="D:\Fullppt\005-PNG이미지\노트북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2273542"/>
              <a:ext cx="4968552" cy="2527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Rectangle 86"/>
            <p:cNvSpPr/>
            <p:nvPr/>
          </p:nvSpPr>
          <p:spPr>
            <a:xfrm>
              <a:off x="3419872" y="2628899"/>
              <a:ext cx="2333228" cy="1704561"/>
            </a:xfrm>
            <a:prstGeom prst="rect">
              <a:avLst/>
            </a:prstGeom>
            <a:solidFill>
              <a:srgbClr val="179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0" name="Oval 89"/>
          <p:cNvSpPr/>
          <p:nvPr/>
        </p:nvSpPr>
        <p:spPr>
          <a:xfrm rot="-900000">
            <a:off x="5667244" y="1611266"/>
            <a:ext cx="342784" cy="51201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 rot="900000">
            <a:off x="4164984" y="1873770"/>
            <a:ext cx="219672" cy="499885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Rectangle 91"/>
          <p:cNvSpPr/>
          <p:nvPr/>
        </p:nvSpPr>
        <p:spPr>
          <a:xfrm rot="-900000">
            <a:off x="3377973" y="1464932"/>
            <a:ext cx="219672" cy="499885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Oval 89"/>
          <p:cNvSpPr/>
          <p:nvPr/>
        </p:nvSpPr>
        <p:spPr>
          <a:xfrm>
            <a:off x="3712481" y="1904764"/>
            <a:ext cx="342784" cy="51201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6" name="Oval 89"/>
          <p:cNvSpPr/>
          <p:nvPr/>
        </p:nvSpPr>
        <p:spPr>
          <a:xfrm rot="-900000">
            <a:off x="2888440" y="2046159"/>
            <a:ext cx="342784" cy="51201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7" name="Rectangle 91"/>
          <p:cNvSpPr/>
          <p:nvPr/>
        </p:nvSpPr>
        <p:spPr>
          <a:xfrm rot="900000">
            <a:off x="4755173" y="3129895"/>
            <a:ext cx="219672" cy="499885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Rectangle 91"/>
          <p:cNvSpPr/>
          <p:nvPr/>
        </p:nvSpPr>
        <p:spPr>
          <a:xfrm>
            <a:off x="5062229" y="1871651"/>
            <a:ext cx="219672" cy="499885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Oval 89"/>
          <p:cNvSpPr/>
          <p:nvPr/>
        </p:nvSpPr>
        <p:spPr>
          <a:xfrm rot="-900000">
            <a:off x="4279429" y="3574175"/>
            <a:ext cx="342784" cy="51201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0" name="Oval 89"/>
          <p:cNvSpPr/>
          <p:nvPr/>
        </p:nvSpPr>
        <p:spPr>
          <a:xfrm>
            <a:off x="5644384" y="2215150"/>
            <a:ext cx="178412" cy="266495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1" name="Rectangle 91"/>
          <p:cNvSpPr/>
          <p:nvPr/>
        </p:nvSpPr>
        <p:spPr>
          <a:xfrm rot="-900000">
            <a:off x="3259857" y="2897829"/>
            <a:ext cx="114335" cy="260180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Rectangle 91"/>
          <p:cNvSpPr/>
          <p:nvPr/>
        </p:nvSpPr>
        <p:spPr>
          <a:xfrm rot="-900000">
            <a:off x="5164325" y="3129965"/>
            <a:ext cx="114335" cy="260180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Oval 89"/>
          <p:cNvSpPr/>
          <p:nvPr/>
        </p:nvSpPr>
        <p:spPr>
          <a:xfrm>
            <a:off x="3585263" y="2536876"/>
            <a:ext cx="178412" cy="266495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4" name="Oval 89"/>
          <p:cNvSpPr/>
          <p:nvPr/>
        </p:nvSpPr>
        <p:spPr>
          <a:xfrm rot="900000">
            <a:off x="3585263" y="2536876"/>
            <a:ext cx="178412" cy="266495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5" name="Rectangle 91"/>
          <p:cNvSpPr/>
          <p:nvPr/>
        </p:nvSpPr>
        <p:spPr>
          <a:xfrm>
            <a:off x="4051066" y="2532706"/>
            <a:ext cx="114335" cy="260180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Rectangle 91"/>
          <p:cNvSpPr/>
          <p:nvPr/>
        </p:nvSpPr>
        <p:spPr>
          <a:xfrm>
            <a:off x="4523645" y="2221465"/>
            <a:ext cx="114335" cy="260180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Oval 89"/>
          <p:cNvSpPr/>
          <p:nvPr/>
        </p:nvSpPr>
        <p:spPr>
          <a:xfrm>
            <a:off x="5205168" y="3497803"/>
            <a:ext cx="178412" cy="266495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8" name="Oval 89"/>
          <p:cNvSpPr/>
          <p:nvPr/>
        </p:nvSpPr>
        <p:spPr>
          <a:xfrm rot="-900000">
            <a:off x="5926468" y="2419236"/>
            <a:ext cx="178412" cy="266495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9" name="Rectangle 91"/>
          <p:cNvSpPr/>
          <p:nvPr/>
        </p:nvSpPr>
        <p:spPr>
          <a:xfrm>
            <a:off x="5627398" y="2707416"/>
            <a:ext cx="114335" cy="260180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Rectangle 91"/>
          <p:cNvSpPr/>
          <p:nvPr/>
        </p:nvSpPr>
        <p:spPr>
          <a:xfrm rot="-900000">
            <a:off x="3273815" y="1889586"/>
            <a:ext cx="114335" cy="260180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Oval 89"/>
          <p:cNvSpPr/>
          <p:nvPr/>
        </p:nvSpPr>
        <p:spPr>
          <a:xfrm>
            <a:off x="5115962" y="2650156"/>
            <a:ext cx="178412" cy="266495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2" name="Oval 89"/>
          <p:cNvSpPr/>
          <p:nvPr/>
        </p:nvSpPr>
        <p:spPr>
          <a:xfrm>
            <a:off x="3820140" y="3355772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3" name="Rectangle 91"/>
          <p:cNvSpPr/>
          <p:nvPr/>
        </p:nvSpPr>
        <p:spPr>
          <a:xfrm>
            <a:off x="4052983" y="3348039"/>
            <a:ext cx="81687" cy="185886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Rectangle 91"/>
          <p:cNvSpPr/>
          <p:nvPr/>
        </p:nvSpPr>
        <p:spPr>
          <a:xfrm rot="900000">
            <a:off x="4828445" y="2526265"/>
            <a:ext cx="81687" cy="185886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5" name="Oval 89"/>
          <p:cNvSpPr/>
          <p:nvPr/>
        </p:nvSpPr>
        <p:spPr>
          <a:xfrm rot="-900000">
            <a:off x="3986824" y="2850757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6" name="Oval 89"/>
          <p:cNvSpPr/>
          <p:nvPr/>
        </p:nvSpPr>
        <p:spPr>
          <a:xfrm>
            <a:off x="4566759" y="3189440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7" name="Rectangle 91"/>
          <p:cNvSpPr/>
          <p:nvPr/>
        </p:nvSpPr>
        <p:spPr>
          <a:xfrm>
            <a:off x="4339979" y="2926133"/>
            <a:ext cx="81687" cy="185886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Rectangle 91"/>
          <p:cNvSpPr/>
          <p:nvPr/>
        </p:nvSpPr>
        <p:spPr>
          <a:xfrm>
            <a:off x="5164325" y="1562473"/>
            <a:ext cx="81687" cy="185886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Oval 89"/>
          <p:cNvSpPr/>
          <p:nvPr/>
        </p:nvSpPr>
        <p:spPr>
          <a:xfrm>
            <a:off x="3986826" y="1566644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0" name="Oval 89"/>
          <p:cNvSpPr/>
          <p:nvPr/>
        </p:nvSpPr>
        <p:spPr>
          <a:xfrm>
            <a:off x="3795123" y="1445020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1" name="Rectangle 91"/>
          <p:cNvSpPr/>
          <p:nvPr/>
        </p:nvSpPr>
        <p:spPr>
          <a:xfrm rot="-900000">
            <a:off x="4333080" y="1551909"/>
            <a:ext cx="81687" cy="185886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Rectangle 91"/>
          <p:cNvSpPr/>
          <p:nvPr/>
        </p:nvSpPr>
        <p:spPr>
          <a:xfrm>
            <a:off x="4437249" y="1354333"/>
            <a:ext cx="81687" cy="185886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Oval 89"/>
          <p:cNvSpPr/>
          <p:nvPr/>
        </p:nvSpPr>
        <p:spPr>
          <a:xfrm>
            <a:off x="4870479" y="1835387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4" name="Oval 89"/>
          <p:cNvSpPr/>
          <p:nvPr/>
        </p:nvSpPr>
        <p:spPr>
          <a:xfrm>
            <a:off x="4139226" y="1719046"/>
            <a:ext cx="68135" cy="10177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5" name="Rectangle 91"/>
          <p:cNvSpPr/>
          <p:nvPr/>
        </p:nvSpPr>
        <p:spPr>
          <a:xfrm rot="-900000">
            <a:off x="4605029" y="1714875"/>
            <a:ext cx="45719" cy="104038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Rectangle 91"/>
          <p:cNvSpPr/>
          <p:nvPr/>
        </p:nvSpPr>
        <p:spPr>
          <a:xfrm rot="900000">
            <a:off x="5469125" y="1867275"/>
            <a:ext cx="45719" cy="104038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Oval 89"/>
          <p:cNvSpPr/>
          <p:nvPr/>
        </p:nvSpPr>
        <p:spPr>
          <a:xfrm rot="900000">
            <a:off x="4384494" y="3358802"/>
            <a:ext cx="68135" cy="10177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8" name="Oval 89"/>
          <p:cNvSpPr/>
          <p:nvPr/>
        </p:nvSpPr>
        <p:spPr>
          <a:xfrm>
            <a:off x="4585931" y="2681630"/>
            <a:ext cx="68135" cy="10177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9" name="Rectangle 91"/>
          <p:cNvSpPr/>
          <p:nvPr/>
        </p:nvSpPr>
        <p:spPr>
          <a:xfrm rot="-900000">
            <a:off x="4833927" y="2156470"/>
            <a:ext cx="45719" cy="104038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Rectangle 91"/>
          <p:cNvSpPr/>
          <p:nvPr/>
        </p:nvSpPr>
        <p:spPr>
          <a:xfrm>
            <a:off x="5621525" y="2019676"/>
            <a:ext cx="45719" cy="104038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Oval 89"/>
          <p:cNvSpPr/>
          <p:nvPr/>
        </p:nvSpPr>
        <p:spPr>
          <a:xfrm rot="900000">
            <a:off x="4619999" y="2011605"/>
            <a:ext cx="68135" cy="10177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2" name="Oval 89"/>
          <p:cNvSpPr/>
          <p:nvPr/>
        </p:nvSpPr>
        <p:spPr>
          <a:xfrm>
            <a:off x="5516353" y="3446864"/>
            <a:ext cx="68135" cy="10177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3" name="Rectangle 91"/>
          <p:cNvSpPr/>
          <p:nvPr/>
        </p:nvSpPr>
        <p:spPr>
          <a:xfrm>
            <a:off x="3598317" y="2887442"/>
            <a:ext cx="45719" cy="104038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Rectangle 91"/>
          <p:cNvSpPr/>
          <p:nvPr/>
        </p:nvSpPr>
        <p:spPr>
          <a:xfrm rot="900000">
            <a:off x="5316725" y="2269827"/>
            <a:ext cx="45719" cy="104038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5" name="Oval 89"/>
          <p:cNvSpPr/>
          <p:nvPr/>
        </p:nvSpPr>
        <p:spPr>
          <a:xfrm>
            <a:off x="4596426" y="2176248"/>
            <a:ext cx="68135" cy="10177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6" name="Oval 89"/>
          <p:cNvSpPr/>
          <p:nvPr/>
        </p:nvSpPr>
        <p:spPr>
          <a:xfrm>
            <a:off x="4596426" y="2176249"/>
            <a:ext cx="68135" cy="10177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7" name="Rectangle 91"/>
          <p:cNvSpPr/>
          <p:nvPr/>
        </p:nvSpPr>
        <p:spPr>
          <a:xfrm>
            <a:off x="5062229" y="2172078"/>
            <a:ext cx="45719" cy="104038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Rectangle 91"/>
          <p:cNvSpPr/>
          <p:nvPr/>
        </p:nvSpPr>
        <p:spPr>
          <a:xfrm rot="-900000">
            <a:off x="5357568" y="2639978"/>
            <a:ext cx="45719" cy="104038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Oval 89"/>
          <p:cNvSpPr/>
          <p:nvPr/>
        </p:nvSpPr>
        <p:spPr>
          <a:xfrm rot="900000">
            <a:off x="4346756" y="2552484"/>
            <a:ext cx="68135" cy="10177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1" name="Oval 89"/>
          <p:cNvSpPr/>
          <p:nvPr/>
        </p:nvSpPr>
        <p:spPr>
          <a:xfrm rot="900000">
            <a:off x="4861045" y="1202856"/>
            <a:ext cx="342784" cy="51201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2" name="Oval 89"/>
          <p:cNvSpPr/>
          <p:nvPr/>
        </p:nvSpPr>
        <p:spPr>
          <a:xfrm rot="-900000">
            <a:off x="5562198" y="3028630"/>
            <a:ext cx="342784" cy="51201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3" name="Rectangle 91"/>
          <p:cNvSpPr/>
          <p:nvPr/>
        </p:nvSpPr>
        <p:spPr>
          <a:xfrm rot="-900000">
            <a:off x="5050781" y="3732095"/>
            <a:ext cx="114335" cy="260180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Oval 89"/>
          <p:cNvSpPr/>
          <p:nvPr/>
        </p:nvSpPr>
        <p:spPr>
          <a:xfrm rot="900000">
            <a:off x="3119082" y="3277783"/>
            <a:ext cx="178412" cy="266495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5" name="Rectangle 91"/>
          <p:cNvSpPr/>
          <p:nvPr/>
        </p:nvSpPr>
        <p:spPr>
          <a:xfrm>
            <a:off x="3519108" y="3168373"/>
            <a:ext cx="114335" cy="260180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Oval 89"/>
          <p:cNvSpPr/>
          <p:nvPr/>
        </p:nvSpPr>
        <p:spPr>
          <a:xfrm rot="-900000">
            <a:off x="3576282" y="3734984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7" name="Oval 89"/>
          <p:cNvSpPr/>
          <p:nvPr/>
        </p:nvSpPr>
        <p:spPr>
          <a:xfrm>
            <a:off x="3520645" y="2307552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9" name="Rectangle 91"/>
          <p:cNvSpPr/>
          <p:nvPr/>
        </p:nvSpPr>
        <p:spPr>
          <a:xfrm>
            <a:off x="3906763" y="3628789"/>
            <a:ext cx="81687" cy="185886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Oval 89"/>
          <p:cNvSpPr/>
          <p:nvPr/>
        </p:nvSpPr>
        <p:spPr>
          <a:xfrm>
            <a:off x="4732036" y="3773780"/>
            <a:ext cx="178412" cy="266495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1" name="Oval 89"/>
          <p:cNvSpPr/>
          <p:nvPr/>
        </p:nvSpPr>
        <p:spPr>
          <a:xfrm>
            <a:off x="4756877" y="2792886"/>
            <a:ext cx="178412" cy="266495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2" name="Rectangle 91"/>
          <p:cNvSpPr/>
          <p:nvPr/>
        </p:nvSpPr>
        <p:spPr>
          <a:xfrm rot="900000">
            <a:off x="3060359" y="1104390"/>
            <a:ext cx="219672" cy="499885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Oval 89"/>
          <p:cNvSpPr/>
          <p:nvPr/>
        </p:nvSpPr>
        <p:spPr>
          <a:xfrm>
            <a:off x="3997195" y="1003125"/>
            <a:ext cx="342784" cy="51201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4" name="Rectangle 91"/>
          <p:cNvSpPr/>
          <p:nvPr/>
        </p:nvSpPr>
        <p:spPr>
          <a:xfrm rot="-900000">
            <a:off x="6227796" y="3405611"/>
            <a:ext cx="114335" cy="260180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Rectangle 91"/>
          <p:cNvSpPr/>
          <p:nvPr/>
        </p:nvSpPr>
        <p:spPr>
          <a:xfrm rot="-900000">
            <a:off x="6613676" y="1996617"/>
            <a:ext cx="114335" cy="260180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Oval 89"/>
          <p:cNvSpPr/>
          <p:nvPr/>
        </p:nvSpPr>
        <p:spPr>
          <a:xfrm rot="-900000">
            <a:off x="6072594" y="3689406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7" name="Oval 89"/>
          <p:cNvSpPr/>
          <p:nvPr/>
        </p:nvSpPr>
        <p:spPr>
          <a:xfrm>
            <a:off x="3688313" y="1259134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8" name="Oval 89"/>
          <p:cNvSpPr/>
          <p:nvPr/>
        </p:nvSpPr>
        <p:spPr>
          <a:xfrm>
            <a:off x="6497851" y="3024402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9" name="Oval 89"/>
          <p:cNvSpPr/>
          <p:nvPr/>
        </p:nvSpPr>
        <p:spPr>
          <a:xfrm>
            <a:off x="6559149" y="2544107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1" name="Rectangle 91"/>
          <p:cNvSpPr/>
          <p:nvPr/>
        </p:nvSpPr>
        <p:spPr>
          <a:xfrm rot="-900000">
            <a:off x="2968206" y="2603164"/>
            <a:ext cx="114335" cy="260180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Rectangle 91"/>
          <p:cNvSpPr/>
          <p:nvPr/>
        </p:nvSpPr>
        <p:spPr>
          <a:xfrm rot="900000">
            <a:off x="5406108" y="1119716"/>
            <a:ext cx="219672" cy="499885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Oval 89"/>
          <p:cNvSpPr/>
          <p:nvPr/>
        </p:nvSpPr>
        <p:spPr>
          <a:xfrm>
            <a:off x="6043672" y="2006310"/>
            <a:ext cx="342784" cy="51201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4" name="Rectangle 91"/>
          <p:cNvSpPr/>
          <p:nvPr/>
        </p:nvSpPr>
        <p:spPr>
          <a:xfrm rot="900000">
            <a:off x="6104620" y="1449661"/>
            <a:ext cx="219672" cy="499885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Oval 89"/>
          <p:cNvSpPr/>
          <p:nvPr/>
        </p:nvSpPr>
        <p:spPr>
          <a:xfrm>
            <a:off x="6082543" y="2832924"/>
            <a:ext cx="342784" cy="51201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6" name="Oval 89"/>
          <p:cNvSpPr/>
          <p:nvPr/>
        </p:nvSpPr>
        <p:spPr>
          <a:xfrm>
            <a:off x="2936484" y="1729010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7" name="Oval 89"/>
          <p:cNvSpPr/>
          <p:nvPr/>
        </p:nvSpPr>
        <p:spPr>
          <a:xfrm>
            <a:off x="6310119" y="2617845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8" name="Oval 89"/>
          <p:cNvSpPr/>
          <p:nvPr/>
        </p:nvSpPr>
        <p:spPr>
          <a:xfrm>
            <a:off x="4700144" y="1102414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9" name="Oval 89"/>
          <p:cNvSpPr/>
          <p:nvPr/>
        </p:nvSpPr>
        <p:spPr>
          <a:xfrm>
            <a:off x="5735776" y="3678581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0" name="Oval 89"/>
          <p:cNvSpPr/>
          <p:nvPr/>
        </p:nvSpPr>
        <p:spPr>
          <a:xfrm>
            <a:off x="5979938" y="3446864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1" name="Oval 89"/>
          <p:cNvSpPr/>
          <p:nvPr/>
        </p:nvSpPr>
        <p:spPr>
          <a:xfrm>
            <a:off x="2780198" y="3027919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2" name="Rectangle 91"/>
          <p:cNvSpPr/>
          <p:nvPr/>
        </p:nvSpPr>
        <p:spPr>
          <a:xfrm rot="900000">
            <a:off x="2428849" y="2803314"/>
            <a:ext cx="219672" cy="499885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Oval 89"/>
          <p:cNvSpPr/>
          <p:nvPr/>
        </p:nvSpPr>
        <p:spPr>
          <a:xfrm>
            <a:off x="2787303" y="3398037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5" name="Rectangle 91"/>
          <p:cNvSpPr/>
          <p:nvPr/>
        </p:nvSpPr>
        <p:spPr>
          <a:xfrm rot="900000">
            <a:off x="2826647" y="3596196"/>
            <a:ext cx="219672" cy="499885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Rectangle 91"/>
          <p:cNvSpPr/>
          <p:nvPr/>
        </p:nvSpPr>
        <p:spPr>
          <a:xfrm rot="-900000">
            <a:off x="2592781" y="1943742"/>
            <a:ext cx="114335" cy="260180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Oval 89"/>
          <p:cNvSpPr/>
          <p:nvPr/>
        </p:nvSpPr>
        <p:spPr>
          <a:xfrm>
            <a:off x="2538254" y="2491232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8" name="Rectangle 91"/>
          <p:cNvSpPr/>
          <p:nvPr/>
        </p:nvSpPr>
        <p:spPr>
          <a:xfrm rot="-900000">
            <a:off x="5852793" y="3948997"/>
            <a:ext cx="114335" cy="260180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Oval 89"/>
          <p:cNvSpPr/>
          <p:nvPr/>
        </p:nvSpPr>
        <p:spPr>
          <a:xfrm>
            <a:off x="6391919" y="3834089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0" name="Rectangle 91"/>
          <p:cNvSpPr/>
          <p:nvPr/>
        </p:nvSpPr>
        <p:spPr>
          <a:xfrm rot="-900000">
            <a:off x="2760924" y="1222848"/>
            <a:ext cx="114335" cy="260180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Oval 89"/>
          <p:cNvSpPr/>
          <p:nvPr/>
        </p:nvSpPr>
        <p:spPr>
          <a:xfrm>
            <a:off x="2706397" y="1770338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259806" y="2450381"/>
            <a:ext cx="19267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2) For convenience, there are two additional general purpose segment register </a:t>
            </a:r>
            <a:r>
              <a:rPr lang="en-US" sz="1100" b="1" dirty="0">
                <a:solidFill>
                  <a:schemeClr val="tx2"/>
                </a:solidFill>
              </a:rPr>
              <a:t>fs</a:t>
            </a:r>
            <a:r>
              <a:rPr lang="en-US" sz="1100" b="1" dirty="0">
                <a:solidFill>
                  <a:schemeClr val="bg1"/>
                </a:solidFill>
              </a:rPr>
              <a:t> and </a:t>
            </a:r>
            <a:r>
              <a:rPr lang="en-US" sz="1100" b="1" dirty="0" err="1">
                <a:solidFill>
                  <a:schemeClr val="tx2"/>
                </a:solidFill>
              </a:rPr>
              <a:t>gs</a:t>
            </a:r>
            <a:r>
              <a:rPr lang="en-US" sz="1100" b="1" dirty="0">
                <a:solidFill>
                  <a:schemeClr val="bg1"/>
                </a:solidFill>
              </a:rPr>
              <a:t>.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417917" y="3441807"/>
            <a:ext cx="19267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3) 32-bit memory offsets 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are available, so an offset can reference a whopping 4 GB of memory </a:t>
            </a:r>
            <a:r>
              <a:rPr lang="en-US" sz="1100" b="1" dirty="0">
                <a:solidFill>
                  <a:schemeClr val="tx2"/>
                </a:solidFill>
              </a:rPr>
              <a:t>(0xffffffff)</a:t>
            </a:r>
            <a:endParaRPr lang="ko-KR" altLang="en-US" sz="1100" b="1" dirty="0">
              <a:solidFill>
                <a:schemeClr val="tx2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331813" y="1275606"/>
            <a:ext cx="222396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en-US" sz="1100" b="1" dirty="0">
                <a:solidFill>
                  <a:schemeClr val="bg1"/>
                </a:solidFill>
              </a:rPr>
              <a:t>Registers are extended to 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32 bits, with their full capacity 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being accessed by pre-fixing 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an </a:t>
            </a:r>
            <a:r>
              <a:rPr lang="en-US" sz="1100" b="1" dirty="0">
                <a:solidFill>
                  <a:schemeClr val="tx2"/>
                </a:solidFill>
              </a:rPr>
              <a:t>e</a:t>
            </a:r>
            <a:r>
              <a:rPr lang="en-US" sz="1100" b="1" dirty="0">
                <a:solidFill>
                  <a:schemeClr val="bg1"/>
                </a:solidFill>
              </a:rPr>
              <a:t> to the register  name, for 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example:  </a:t>
            </a:r>
            <a:r>
              <a:rPr lang="en-US" sz="1100" b="1" dirty="0" err="1">
                <a:solidFill>
                  <a:schemeClr val="tx2"/>
                </a:solidFill>
              </a:rPr>
              <a:t>mov</a:t>
            </a:r>
            <a:r>
              <a:rPr lang="en-US" sz="1100" b="1" dirty="0">
                <a:solidFill>
                  <a:schemeClr val="tx2"/>
                </a:solidFill>
              </a:rPr>
              <a:t> </a:t>
            </a:r>
            <a:r>
              <a:rPr lang="en-US" sz="1100" b="1" dirty="0" err="1">
                <a:solidFill>
                  <a:schemeClr val="tx2"/>
                </a:solidFill>
              </a:rPr>
              <a:t>ebx</a:t>
            </a:r>
            <a:r>
              <a:rPr lang="en-US" sz="1100" b="1" dirty="0">
                <a:solidFill>
                  <a:schemeClr val="tx2"/>
                </a:solidFill>
              </a:rPr>
              <a:t>, 0x274fe8fe</a:t>
            </a:r>
            <a:endParaRPr lang="ko-KR" altLang="en-US" sz="1100" b="1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6804248" y="1996424"/>
            <a:ext cx="227676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5) The CPU supports a more 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sophisticated (though slightly more complex) means of 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memory segmentation, which 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offers two big advantages: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660232" y="2931790"/>
            <a:ext cx="22529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* Code in one segment can be 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prohibited from executing code in a more privileged segment.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* The CPU can implement virtual memory for user processes, such that pages (i.e. fixed-sized chunks) of a process's memory can be 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swapped transparently between 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the disk and memory on an 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as-needed basis.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6588224" y="1347614"/>
            <a:ext cx="1926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4) Interrupt handling is 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also more sophisticated.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GDT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/>
              <a:t>Global descriptor table</a:t>
            </a:r>
            <a:endParaRPr lang="en-US" altLang="ko-KR" dirty="0"/>
          </a:p>
        </p:txBody>
      </p:sp>
      <p:grpSp>
        <p:nvGrpSpPr>
          <p:cNvPr id="4" name="Group 3"/>
          <p:cNvGrpSpPr/>
          <p:nvPr/>
        </p:nvGrpSpPr>
        <p:grpSpPr>
          <a:xfrm>
            <a:off x="467545" y="1233581"/>
            <a:ext cx="4896543" cy="3403556"/>
            <a:chOff x="467544" y="1233581"/>
            <a:chExt cx="3240360" cy="2714091"/>
          </a:xfrm>
        </p:grpSpPr>
        <p:sp>
          <p:nvSpPr>
            <p:cNvPr id="8" name="TextBox 7"/>
            <p:cNvSpPr txBox="1"/>
            <p:nvPr/>
          </p:nvSpPr>
          <p:spPr>
            <a:xfrm>
              <a:off x="467544" y="1517918"/>
              <a:ext cx="3240360" cy="2429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3"/>
                  </a:solidFill>
                  <a:cs typeface="Arial" pitchFamily="34" charset="0"/>
                </a:rPr>
                <a:t>The Main part about switching the CPU from 16-bit real mode into </a:t>
              </a:r>
            </a:p>
            <a:p>
              <a:r>
                <a:rPr lang="en-US" sz="1200" dirty="0">
                  <a:solidFill>
                    <a:schemeClr val="accent3"/>
                  </a:solidFill>
                  <a:cs typeface="Arial" pitchFamily="34" charset="0"/>
                </a:rPr>
                <a:t>32-bit protected mode is that we must prepare a complex data </a:t>
              </a:r>
            </a:p>
            <a:p>
              <a:r>
                <a:rPr lang="en-US" sz="1200" dirty="0">
                  <a:solidFill>
                    <a:schemeClr val="accent3"/>
                  </a:solidFill>
                  <a:cs typeface="Arial" pitchFamily="34" charset="0"/>
                </a:rPr>
                <a:t>structure in memory called the global descriptor table (GDT), which </a:t>
              </a:r>
            </a:p>
            <a:p>
              <a:r>
                <a:rPr lang="en-US" sz="1200" dirty="0">
                  <a:solidFill>
                    <a:schemeClr val="accent3"/>
                  </a:solidFill>
                  <a:cs typeface="Arial" pitchFamily="34" charset="0"/>
                </a:rPr>
                <a:t>defines memory segments and their protected-mode attributes. Once we have defined the GDT, we can use a special instruction to load it </a:t>
              </a:r>
            </a:p>
            <a:p>
              <a:r>
                <a:rPr lang="en-US" sz="1200" dirty="0">
                  <a:solidFill>
                    <a:schemeClr val="accent3"/>
                  </a:solidFill>
                  <a:cs typeface="Arial" pitchFamily="34" charset="0"/>
                </a:rPr>
                <a:t>into the CPU, before setting a single bit in a special CPU control </a:t>
              </a:r>
            </a:p>
            <a:p>
              <a:r>
                <a:rPr lang="en-US" sz="1200" dirty="0">
                  <a:solidFill>
                    <a:schemeClr val="accent3"/>
                  </a:solidFill>
                  <a:cs typeface="Arial" pitchFamily="34" charset="0"/>
                </a:rPr>
                <a:t>register to make the actual switch.</a:t>
              </a:r>
            </a:p>
            <a:p>
              <a:r>
                <a:rPr lang="en-US" sz="1200" dirty="0">
                  <a:solidFill>
                    <a:schemeClr val="accent3"/>
                  </a:solidFill>
                  <a:cs typeface="Arial" pitchFamily="34" charset="0"/>
                </a:rPr>
                <a:t>This process would be easy enough if we didn't have to dene the </a:t>
              </a:r>
            </a:p>
            <a:p>
              <a:r>
                <a:rPr lang="en-US" sz="1200" dirty="0">
                  <a:solidFill>
                    <a:schemeClr val="accent3"/>
                  </a:solidFill>
                  <a:cs typeface="Arial" pitchFamily="34" charset="0"/>
                </a:rPr>
                <a:t>GDT in assembly language, but sadly this low-level switch-over is </a:t>
              </a:r>
            </a:p>
            <a:p>
              <a:r>
                <a:rPr lang="en-US" sz="1200" dirty="0">
                  <a:solidFill>
                    <a:schemeClr val="accent3"/>
                  </a:solidFill>
                  <a:cs typeface="Arial" pitchFamily="34" charset="0"/>
                </a:rPr>
                <a:t>unavoidable if we later wish to load a kernel that has been compiled </a:t>
              </a:r>
            </a:p>
            <a:p>
              <a:r>
                <a:rPr lang="en-US" sz="1200" dirty="0">
                  <a:solidFill>
                    <a:schemeClr val="accent3"/>
                  </a:solidFill>
                  <a:cs typeface="Arial" pitchFamily="34" charset="0"/>
                </a:rPr>
                <a:t>from a higher-level language such as C, which usually will be </a:t>
              </a:r>
            </a:p>
            <a:p>
              <a:r>
                <a:rPr lang="en-US" sz="1200" dirty="0">
                  <a:solidFill>
                    <a:schemeClr val="accent3"/>
                  </a:solidFill>
                  <a:cs typeface="Arial" pitchFamily="34" charset="0"/>
                </a:rPr>
                <a:t>compiled to 32-bit instructions rather than the less-efficient 16-bit </a:t>
              </a:r>
            </a:p>
            <a:p>
              <a:r>
                <a:rPr lang="en-US" sz="1200" dirty="0">
                  <a:solidFill>
                    <a:schemeClr val="accent3"/>
                  </a:solidFill>
                  <a:cs typeface="Arial" pitchFamily="34" charset="0"/>
                </a:rPr>
                <a:t>instructions.</a:t>
              </a:r>
            </a:p>
            <a:p>
              <a:r>
                <a:rPr lang="en-US" sz="1200" dirty="0">
                  <a:solidFill>
                    <a:schemeClr val="accent3"/>
                  </a:solidFill>
                  <a:cs typeface="Arial" pitchFamily="34" charset="0"/>
                </a:rPr>
                <a:t>We can no longer use BIOS once switched into 32-bit protected mode If you thought making BIOS calls was low-level. This is like one step </a:t>
              </a:r>
            </a:p>
            <a:p>
              <a:r>
                <a:rPr lang="en-US" sz="1200" dirty="0">
                  <a:solidFill>
                    <a:schemeClr val="accent3"/>
                  </a:solidFill>
                  <a:cs typeface="Arial" pitchFamily="34" charset="0"/>
                </a:rPr>
                <a:t>backwards, two steps forwards.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7544" y="1233581"/>
              <a:ext cx="3240360" cy="244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3"/>
                  </a:solidFill>
                  <a:cs typeface="Arial" pitchFamily="34" charset="0"/>
                </a:rPr>
                <a:t>Understanding the Global Descriptor Table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pic>
        <p:nvPicPr>
          <p:cNvPr id="26" name="صورة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233581"/>
            <a:ext cx="2664296" cy="327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6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Cont.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/>
              <a:t>Global descriptor table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156056"/>
            <a:ext cx="3612723" cy="3215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67545" y="1203598"/>
            <a:ext cx="48965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Our code segment will have the following configuration: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 1) Base: 0x0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 2) Limit: 0xf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 3) Present: 1, since segment is present in memory - used for virtual memory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 4) </a:t>
            </a:r>
            <a:r>
              <a:rPr lang="en-US" sz="1200" dirty="0" err="1">
                <a:solidFill>
                  <a:schemeClr val="accent3"/>
                </a:solidFill>
                <a:cs typeface="Arial" pitchFamily="34" charset="0"/>
              </a:rPr>
              <a:t>Privilige</a:t>
            </a:r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: 0, ring 0 is the highest </a:t>
            </a:r>
            <a:r>
              <a:rPr lang="en-US" sz="1200" dirty="0" err="1">
                <a:solidFill>
                  <a:schemeClr val="accent3"/>
                </a:solidFill>
                <a:cs typeface="Arial" pitchFamily="34" charset="0"/>
              </a:rPr>
              <a:t>privilige</a:t>
            </a:r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.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 5) Descriptor type: 1 for code or data segment, 0 is used for traps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 6) Type: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* { Code: 1 for code, since this is a code segment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* { Conforming: 0, by not </a:t>
            </a:r>
            <a:r>
              <a:rPr lang="en-US" sz="1200" dirty="0" err="1">
                <a:solidFill>
                  <a:schemeClr val="accent3"/>
                </a:solidFill>
                <a:cs typeface="Arial" pitchFamily="34" charset="0"/>
              </a:rPr>
              <a:t>corming</a:t>
            </a:r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 it means code in a segment with a 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lower privilege may not call code in this segment - this a key to 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memory protection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* { Readable: 1, 1 if readable, 0 if execute-only. Readable allows us to 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read constants defined in the code.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*{ Accessed: 0 This is often used for debugging and virtual memory 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techniques, since the CPU sets the bit when it accesses the segment</a:t>
            </a:r>
          </a:p>
        </p:txBody>
      </p:sp>
    </p:spTree>
    <p:extLst>
      <p:ext uri="{BB962C8B-B14F-4D97-AF65-F5344CB8AC3E}">
        <p14:creationId xmlns:p14="http://schemas.microsoft.com/office/powerpoint/2010/main" val="260998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Cont.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/>
              <a:t>Global descriptor table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467546" y="1203598"/>
            <a:ext cx="55847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7) Other flags: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* { Granularity: 1, if set, this multiplies our limit by 4 K (i.e. 16*16*16), so our 0xf 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would become 0xf000 (i.e. shift 3 hex digits to the left), allowing our segment to 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span 4 Gb of memory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* { 32-bit default: 1, since our segment will hold 32-bit code, otherwise we'd use 0 for 16-bit code. This actually sets the default data unit size for operations (e.g.        push 0x4 would expand to a 32-bit number ,etc.)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* { 64-bit code segment: 0, unused on 32-bit processor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* { AVL: 0, We can set this for our own uses (e.g. debugging) but we will not use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Since we are using a simple at model, with two overlapping code and data 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segments, the data segment will be identical but for the type flags: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1) Code: 0 for data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2) Expand down: 0 . This allows the segment to expand down – TODO explain   this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3)Writable: 1. This allows the data segment to be written to, otherwise it would  be read only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4)Accessed: 0 This is often used for debugging and virtual memory techniques, 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since the CPU sets the bit when it accesses the segment.</a:t>
            </a: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775" y="1923678"/>
            <a:ext cx="3091729" cy="153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5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dirty="0"/>
              <a:t>Switch to 32 protected mode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7546" y="1203598"/>
            <a:ext cx="78488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>BIOS routines, having been coded to work only in 16-bit real mode, are no longer valid in 32-bit protected mode; </a:t>
            </a:r>
            <a:r>
              <a:rPr lang="en-US" sz="1400" dirty="0" smtClean="0">
                <a:solidFill>
                  <a:schemeClr val="accent3"/>
                </a:solidFill>
                <a:cs typeface="Arial" pitchFamily="34" charset="0"/>
              </a:rPr>
              <a:t>indeed</a:t>
            </a:r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>, attempting to use them would likely crash the machine.</a:t>
            </a:r>
          </a:p>
          <a:p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>So what this means is that a 32-bit operating system must provide its own drivers </a:t>
            </a:r>
            <a:r>
              <a:rPr lang="en-US" sz="1400" dirty="0" smtClean="0">
                <a:solidFill>
                  <a:schemeClr val="accent3"/>
                </a:solidFill>
                <a:cs typeface="Arial" pitchFamily="34" charset="0"/>
              </a:rPr>
              <a:t>for all </a:t>
            </a:r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>hardware of the machine </a:t>
            </a:r>
            <a:br>
              <a:rPr lang="en-US" sz="1400" dirty="0">
                <a:solidFill>
                  <a:schemeClr val="accent3"/>
                </a:solidFill>
                <a:cs typeface="Arial" pitchFamily="34" charset="0"/>
              </a:rPr>
            </a:br>
            <a:endParaRPr lang="en-US" sz="14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2985864" y="2499742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32 bit PM</a:t>
            </a:r>
            <a:endParaRPr lang="en-US" dirty="0"/>
          </a:p>
        </p:txBody>
      </p:sp>
      <p:sp>
        <p:nvSpPr>
          <p:cNvPr id="9" name="مستطيل 8"/>
          <p:cNvSpPr/>
          <p:nvPr/>
        </p:nvSpPr>
        <p:spPr>
          <a:xfrm>
            <a:off x="5576664" y="2499742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16-bit RM</a:t>
            </a:r>
            <a:endParaRPr lang="en-US" dirty="0"/>
          </a:p>
        </p:txBody>
      </p:sp>
      <p:cxnSp>
        <p:nvCxnSpPr>
          <p:cNvPr id="10" name="رابط كسهم مستقيم 9"/>
          <p:cNvCxnSpPr/>
          <p:nvPr/>
        </p:nvCxnSpPr>
        <p:spPr>
          <a:xfrm>
            <a:off x="4357464" y="3240960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رابط كسهم مستقيم 10"/>
          <p:cNvCxnSpPr/>
          <p:nvPr/>
        </p:nvCxnSpPr>
        <p:spPr>
          <a:xfrm flipH="1">
            <a:off x="4357464" y="2513597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مربع نص 11"/>
          <p:cNvSpPr txBox="1"/>
          <p:nvPr/>
        </p:nvSpPr>
        <p:spPr>
          <a:xfrm>
            <a:off x="3275856" y="3414142"/>
            <a:ext cx="3520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>It can be, but that will reduce performance</a:t>
            </a:r>
          </a:p>
        </p:txBody>
      </p:sp>
    </p:spTree>
    <p:extLst>
      <p:ext uri="{BB962C8B-B14F-4D97-AF65-F5344CB8AC3E}">
        <p14:creationId xmlns:p14="http://schemas.microsoft.com/office/powerpoint/2010/main" val="224640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 how to print on to screen?</a:t>
            </a:r>
            <a:endParaRPr lang="ar-SA" dirty="0"/>
          </a:p>
        </p:txBody>
      </p:sp>
      <p:sp>
        <p:nvSpPr>
          <p:cNvPr id="4" name="عنصر نائب للمحتوى 2"/>
          <p:cNvSpPr txBox="1">
            <a:spLocks/>
          </p:cNvSpPr>
          <p:nvPr/>
        </p:nvSpPr>
        <p:spPr>
          <a:xfrm>
            <a:off x="457200" y="843558"/>
            <a:ext cx="8229600" cy="144016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>What is displayed on the screen is a visual representation of a specific range of memory. So, in order to manipulate the screen, we must manipulate the specific memory range that it is using in its current mode.</a:t>
            </a:r>
          </a:p>
          <a:p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>each character cell of the screen is represented by two bytes in memory: the first byte is the ASCII code of </a:t>
            </a:r>
            <a:r>
              <a:rPr lang="en-US" sz="1400" dirty="0" smtClean="0">
                <a:solidFill>
                  <a:schemeClr val="accent3"/>
                </a:solidFill>
                <a:cs typeface="Arial" pitchFamily="34" charset="0"/>
              </a:rPr>
              <a:t>the character </a:t>
            </a:r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>to be displayed, and the second byte encodes the characters attributes</a:t>
            </a:r>
            <a:r>
              <a:rPr lang="en-US" sz="1400" dirty="0" smtClean="0">
                <a:solidFill>
                  <a:schemeClr val="accent3"/>
                </a:solidFill>
                <a:cs typeface="Arial" pitchFamily="34" charset="0"/>
              </a:rPr>
              <a:t>.</a:t>
            </a:r>
            <a:endParaRPr lang="en-US" sz="14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5" name="عنصر نائب للنص 1"/>
          <p:cNvSpPr>
            <a:spLocks noGrp="1"/>
          </p:cNvSpPr>
          <p:nvPr>
            <p:ph type="body" sz="quarter" idx="10"/>
          </p:nvPr>
        </p:nvSpPr>
        <p:spPr>
          <a:xfrm>
            <a:off x="-35496" y="2211710"/>
            <a:ext cx="9144000" cy="648072"/>
          </a:xfrm>
        </p:spPr>
        <p:txBody>
          <a:bodyPr/>
          <a:lstStyle/>
          <a:p>
            <a:r>
              <a:rPr lang="en-US" sz="2200" dirty="0"/>
              <a:t>32-bit</a:t>
            </a:r>
            <a:r>
              <a:rPr lang="ar-SA" sz="2200" dirty="0"/>
              <a:t> </a:t>
            </a:r>
            <a:r>
              <a:rPr lang="en-US" sz="2200" dirty="0"/>
              <a:t>protected mode routine writes directly to video memory</a:t>
            </a:r>
            <a:endParaRPr lang="ar-SA" sz="2200" dirty="0"/>
          </a:p>
        </p:txBody>
      </p:sp>
      <p:sp>
        <p:nvSpPr>
          <p:cNvPr id="6" name="عنصر نائب للمحتوى 2"/>
          <p:cNvSpPr txBox="1">
            <a:spLocks/>
          </p:cNvSpPr>
          <p:nvPr/>
        </p:nvSpPr>
        <p:spPr>
          <a:xfrm>
            <a:off x="457200" y="3003798"/>
            <a:ext cx="8229600" cy="144016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>I</a:t>
            </a:r>
            <a:r>
              <a:rPr lang="en-US" sz="1400" dirty="0" smtClean="0">
                <a:solidFill>
                  <a:schemeClr val="accent3"/>
                </a:solidFill>
                <a:cs typeface="Arial" pitchFamily="34" charset="0"/>
              </a:rPr>
              <a:t>f </a:t>
            </a:r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>we’d like to display a character on the screen, then we need to set its </a:t>
            </a:r>
            <a:r>
              <a:rPr lang="en-US" sz="1400" dirty="0" smtClean="0">
                <a:solidFill>
                  <a:schemeClr val="accent3"/>
                </a:solidFill>
                <a:cs typeface="Arial" pitchFamily="34" charset="0"/>
              </a:rPr>
              <a:t>ASCII code </a:t>
            </a:r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>and attributes at the correct memory address for the current Video Graphics </a:t>
            </a:r>
            <a:r>
              <a:rPr lang="en-US" sz="1400" dirty="0" smtClean="0">
                <a:solidFill>
                  <a:schemeClr val="accent3"/>
                </a:solidFill>
                <a:cs typeface="Arial" pitchFamily="34" charset="0"/>
              </a:rPr>
              <a:t>Array</a:t>
            </a:r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400" dirty="0" smtClean="0">
                <a:solidFill>
                  <a:schemeClr val="accent3"/>
                </a:solidFill>
                <a:cs typeface="Arial" pitchFamily="34" charset="0"/>
              </a:rPr>
              <a:t>(VGA</a:t>
            </a:r>
            <a:r>
              <a:rPr lang="ar-SA" sz="1400" dirty="0">
                <a:solidFill>
                  <a:schemeClr val="accent3"/>
                </a:solidFill>
                <a:cs typeface="Arial" pitchFamily="34" charset="0"/>
              </a:rPr>
              <a:t>(</a:t>
            </a:r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> mode, which</a:t>
            </a:r>
            <a:r>
              <a:rPr lang="ar-SA" sz="14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>is usually at address 0xb8000.</a:t>
            </a:r>
            <a:endParaRPr lang="ar-SA" sz="1400" dirty="0">
              <a:solidFill>
                <a:schemeClr val="accent3"/>
              </a:solidFill>
              <a:cs typeface="Arial" pitchFamily="34" charset="0"/>
            </a:endParaRPr>
          </a:p>
          <a:p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>R</a:t>
            </a:r>
            <a:r>
              <a:rPr lang="en-US" sz="1400" dirty="0" smtClean="0">
                <a:solidFill>
                  <a:schemeClr val="accent3"/>
                </a:solidFill>
                <a:cs typeface="Arial" pitchFamily="34" charset="0"/>
              </a:rPr>
              <a:t>outine </a:t>
            </a:r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>is</a:t>
            </a:r>
            <a:r>
              <a:rPr lang="ar-SA" sz="14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>always prints the string to the top-left of the</a:t>
            </a:r>
            <a:r>
              <a:rPr lang="ar-SA" sz="14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>screen</a:t>
            </a:r>
            <a:br>
              <a:rPr lang="en-US" sz="1400" dirty="0">
                <a:solidFill>
                  <a:schemeClr val="accent3"/>
                </a:solidFill>
                <a:cs typeface="Arial" pitchFamily="34" charset="0"/>
              </a:rPr>
            </a:br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/>
            </a:r>
            <a:br>
              <a:rPr lang="en-US" sz="1400" dirty="0">
                <a:solidFill>
                  <a:schemeClr val="accent3"/>
                </a:solidFill>
                <a:cs typeface="Arial" pitchFamily="34" charset="0"/>
              </a:rPr>
            </a:br>
            <a:endParaRPr lang="en-US" sz="1400" dirty="0">
              <a:solidFill>
                <a:schemeClr val="accent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44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16" y="128215"/>
            <a:ext cx="7391400" cy="48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1520" y="536274"/>
            <a:ext cx="3240360" cy="117138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cs typeface="Arial" pitchFamily="34" charset="0"/>
              </a:rPr>
              <a:t>OUR </a:t>
            </a:r>
          </a:p>
          <a:p>
            <a:pPr algn="l"/>
            <a:r>
              <a:rPr lang="en-US" sz="3600" b="1" dirty="0">
                <a:solidFill>
                  <a:schemeClr val="bg1"/>
                </a:solidFill>
                <a:cs typeface="Arial" pitchFamily="34" charset="0"/>
              </a:rPr>
              <a:t>Project  </a:t>
            </a:r>
          </a:p>
        </p:txBody>
      </p:sp>
      <p:sp>
        <p:nvSpPr>
          <p:cNvPr id="2" name="Rectangle 1"/>
          <p:cNvSpPr/>
          <p:nvPr/>
        </p:nvSpPr>
        <p:spPr>
          <a:xfrm>
            <a:off x="7236296" y="0"/>
            <a:ext cx="1907704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ight Arrow 3"/>
          <p:cNvSpPr/>
          <p:nvPr/>
        </p:nvSpPr>
        <p:spPr>
          <a:xfrm rot="20539464">
            <a:off x="7124472" y="872359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ight Arrow 4"/>
          <p:cNvSpPr/>
          <p:nvPr/>
        </p:nvSpPr>
        <p:spPr>
          <a:xfrm rot="20539464">
            <a:off x="7124472" y="1976473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ight Arrow 5"/>
          <p:cNvSpPr/>
          <p:nvPr/>
        </p:nvSpPr>
        <p:spPr>
          <a:xfrm rot="20539464">
            <a:off x="7124472" y="3080587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ight Arrow 6"/>
          <p:cNvSpPr/>
          <p:nvPr/>
        </p:nvSpPr>
        <p:spPr>
          <a:xfrm rot="1060536" flipH="1">
            <a:off x="5964349" y="1424416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ight Arrow 7"/>
          <p:cNvSpPr/>
          <p:nvPr/>
        </p:nvSpPr>
        <p:spPr>
          <a:xfrm rot="1060536" flipH="1">
            <a:off x="5964349" y="2528530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ight Arrow 8"/>
          <p:cNvSpPr/>
          <p:nvPr/>
        </p:nvSpPr>
        <p:spPr>
          <a:xfrm rot="1060536" flipH="1">
            <a:off x="5964349" y="3632646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ight Arrow 12"/>
          <p:cNvSpPr/>
          <p:nvPr/>
        </p:nvSpPr>
        <p:spPr>
          <a:xfrm rot="1060536" flipH="1">
            <a:off x="5964349" y="314404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ight Arrow 5"/>
          <p:cNvSpPr/>
          <p:nvPr/>
        </p:nvSpPr>
        <p:spPr>
          <a:xfrm rot="20539464">
            <a:off x="7117193" y="4189468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ight Arrow 3"/>
          <p:cNvSpPr/>
          <p:nvPr/>
        </p:nvSpPr>
        <p:spPr>
          <a:xfrm rot="20539464">
            <a:off x="7157361" y="12575"/>
            <a:ext cx="1334133" cy="793729"/>
          </a:xfrm>
          <a:custGeom>
            <a:avLst/>
            <a:gdLst/>
            <a:ahLst/>
            <a:cxnLst/>
            <a:rect l="l" t="t" r="r" b="b"/>
            <a:pathLst>
              <a:path w="1334133" h="793729">
                <a:moveTo>
                  <a:pt x="788394" y="0"/>
                </a:moveTo>
                <a:lnTo>
                  <a:pt x="1201063" y="131506"/>
                </a:lnTo>
                <a:lnTo>
                  <a:pt x="1334133" y="264576"/>
                </a:lnTo>
                <a:lnTo>
                  <a:pt x="804981" y="793729"/>
                </a:lnTo>
                <a:lnTo>
                  <a:pt x="804981" y="529153"/>
                </a:lnTo>
                <a:lnTo>
                  <a:pt x="0" y="529153"/>
                </a:lnTo>
                <a:lnTo>
                  <a:pt x="1686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ight Arrow 16"/>
          <p:cNvSpPr/>
          <p:nvPr/>
        </p:nvSpPr>
        <p:spPr>
          <a:xfrm rot="1060536" flipH="1">
            <a:off x="6020816" y="4705082"/>
            <a:ext cx="1184167" cy="614682"/>
          </a:xfrm>
          <a:custGeom>
            <a:avLst/>
            <a:gdLst/>
            <a:ahLst/>
            <a:cxnLst/>
            <a:rect l="l" t="t" r="r" b="b"/>
            <a:pathLst>
              <a:path w="1184167" h="614682">
                <a:moveTo>
                  <a:pt x="655014" y="0"/>
                </a:moveTo>
                <a:lnTo>
                  <a:pt x="655014" y="264577"/>
                </a:lnTo>
                <a:lnTo>
                  <a:pt x="0" y="264577"/>
                </a:lnTo>
                <a:lnTo>
                  <a:pt x="1098638" y="614682"/>
                </a:lnTo>
                <a:lnTo>
                  <a:pt x="1184167" y="5291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137614" y="52844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37614" y="1646559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37614" y="276467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37614" y="388279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595980" y="486098"/>
            <a:ext cx="3272009" cy="730940"/>
            <a:chOff x="2175371" y="1762964"/>
            <a:chExt cx="5040560" cy="730940"/>
          </a:xfrm>
        </p:grpSpPr>
        <p:sp>
          <p:nvSpPr>
            <p:cNvPr id="24" name="TextBox 10"/>
            <p:cNvSpPr txBox="1"/>
            <p:nvPr/>
          </p:nvSpPr>
          <p:spPr bwMode="auto">
            <a:xfrm>
              <a:off x="2175371" y="1762964"/>
              <a:ext cx="5040560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Introduction</a:t>
              </a:r>
            </a:p>
          </p:txBody>
        </p:sp>
        <p:sp>
          <p:nvSpPr>
            <p:cNvPr id="25" name="TextBox 24"/>
            <p:cNvSpPr txBox="1"/>
            <p:nvPr/>
          </p:nvSpPr>
          <p:spPr bwMode="auto">
            <a:xfrm>
              <a:off x="2175371" y="2032239"/>
              <a:ext cx="5040560" cy="461665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Writing a Simple Operating System | from </a:t>
              </a:r>
            </a:p>
            <a:p>
              <a:pPr algn="r"/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Scratch (by Nick Blundell)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595980" y="1596849"/>
            <a:ext cx="3272009" cy="758877"/>
            <a:chOff x="2175371" y="1762964"/>
            <a:chExt cx="5040560" cy="500145"/>
          </a:xfrm>
        </p:grpSpPr>
        <p:sp>
          <p:nvSpPr>
            <p:cNvPr id="27" name="TextBox 10"/>
            <p:cNvSpPr txBox="1"/>
            <p:nvPr/>
          </p:nvSpPr>
          <p:spPr bwMode="auto">
            <a:xfrm>
              <a:off x="2175371" y="1762964"/>
              <a:ext cx="5040560" cy="24754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Phase one (16-bit Real mode)</a:t>
              </a: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2175371" y="1958844"/>
              <a:ext cx="5040560" cy="304265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16-bit Real mode, Boot sector code, </a:t>
              </a:r>
            </a:p>
            <a:p>
              <a:pPr algn="r">
                <a:defRPr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Print string code.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411760" y="2707606"/>
            <a:ext cx="3456229" cy="1016272"/>
            <a:chOff x="2175371" y="1762964"/>
            <a:chExt cx="5040560" cy="1016272"/>
          </a:xfrm>
        </p:grpSpPr>
        <p:sp>
          <p:nvSpPr>
            <p:cNvPr id="30" name="TextBox 10"/>
            <p:cNvSpPr txBox="1"/>
            <p:nvPr/>
          </p:nvSpPr>
          <p:spPr bwMode="auto">
            <a:xfrm>
              <a:off x="2175371" y="1762964"/>
              <a:ext cx="5040560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Phase two (32-bit Protected mode)</a:t>
              </a:r>
            </a:p>
          </p:txBody>
        </p:sp>
        <p:sp>
          <p:nvSpPr>
            <p:cNvPr id="31" name="TextBox 30"/>
            <p:cNvSpPr txBox="1"/>
            <p:nvPr/>
          </p:nvSpPr>
          <p:spPr bwMode="auto">
            <a:xfrm>
              <a:off x="2175371" y="2132905"/>
              <a:ext cx="5040560" cy="646331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32-bit Protected mode, GDT, Boot sector, </a:t>
              </a:r>
            </a:p>
            <a:p>
              <a:pPr algn="r">
                <a:defRPr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Switch to PM, Print string PM, Disc load, </a:t>
              </a:r>
            </a:p>
            <a:p>
              <a:pPr algn="r">
                <a:defRPr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Kernel, Entry kernel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595980" y="3818359"/>
            <a:ext cx="3272009" cy="730940"/>
            <a:chOff x="2175371" y="1762964"/>
            <a:chExt cx="5040560" cy="730940"/>
          </a:xfrm>
        </p:grpSpPr>
        <p:sp>
          <p:nvSpPr>
            <p:cNvPr id="33" name="TextBox 10"/>
            <p:cNvSpPr txBox="1"/>
            <p:nvPr/>
          </p:nvSpPr>
          <p:spPr bwMode="auto">
            <a:xfrm>
              <a:off x="2175371" y="1762964"/>
              <a:ext cx="5040560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Bootable USB</a:t>
              </a: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2175371" y="2032239"/>
              <a:ext cx="5040560" cy="461665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Boot from USB in Phase one, Bootable from USB in Phase two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لمحتوى 2"/>
          <p:cNvSpPr txBox="1">
            <a:spLocks/>
          </p:cNvSpPr>
          <p:nvPr/>
        </p:nvSpPr>
        <p:spPr>
          <a:xfrm>
            <a:off x="457200" y="915566"/>
            <a:ext cx="8075240" cy="273630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After GDT and the GDT descriptor prepared, instruct the CPU to switch from </a:t>
            </a:r>
            <a:endParaRPr lang="en-US" sz="1600" dirty="0" smtClean="0">
              <a:solidFill>
                <a:schemeClr val="accent3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3"/>
                </a:solidFill>
                <a:cs typeface="Arial" pitchFamily="34" charset="0"/>
              </a:rPr>
              <a:t>16-bit 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real mode into 32-bit protected mode.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3"/>
                </a:solidFill>
                <a:cs typeface="Arial" pitchFamily="34" charset="0"/>
              </a:rPr>
              <a:t>***Steps 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to switch: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1-disable interrupts using the cli (clear </a:t>
            </a:r>
            <a:r>
              <a:rPr lang="en-US" sz="1600" dirty="0" smtClean="0">
                <a:solidFill>
                  <a:schemeClr val="accent3"/>
                </a:solidFill>
                <a:cs typeface="Arial" pitchFamily="34" charset="0"/>
              </a:rPr>
              <a:t>interrupt) instruction 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(Why?!)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2-Load the Global Descriptor </a:t>
            </a:r>
            <a:r>
              <a:rPr lang="en-US" sz="1600" dirty="0" smtClean="0">
                <a:solidFill>
                  <a:schemeClr val="accent3"/>
                </a:solidFill>
                <a:cs typeface="Arial" pitchFamily="34" charset="0"/>
              </a:rPr>
              <a:t>Table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accent3"/>
                </a:solidFill>
                <a:cs typeface="Arial" pitchFamily="34" charset="0"/>
              </a:rPr>
              <a:t>with 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segment descriptors suitable for code, data, and stack.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  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lgdt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[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gdt_descriptor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]  “single instruction ”</a:t>
            </a:r>
            <a:br>
              <a:rPr lang="en-US" sz="1600" dirty="0">
                <a:solidFill>
                  <a:schemeClr val="accent3"/>
                </a:solidFill>
                <a:cs typeface="Arial" pitchFamily="34" charset="0"/>
              </a:rPr>
            </a:b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3- set the first bit of a special CPU control register, cr0 to 1 “PM” if cr0 set to 0 then it will be </a:t>
            </a:r>
            <a:r>
              <a:rPr lang="en-US" sz="1600" dirty="0" smtClean="0">
                <a:solidFill>
                  <a:schemeClr val="accent3"/>
                </a:solidFill>
                <a:cs typeface="Arial" pitchFamily="34" charset="0"/>
              </a:rPr>
              <a:t>in “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RM” as follow: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/>
                </a:solidFill>
                <a:cs typeface="Arial" pitchFamily="34" charset="0"/>
              </a:rPr>
              <a:t/>
            </a:r>
            <a:br>
              <a:rPr lang="en-US" sz="1800" dirty="0">
                <a:solidFill>
                  <a:schemeClr val="accent3"/>
                </a:solidFill>
                <a:cs typeface="Arial" pitchFamily="34" charset="0"/>
              </a:rPr>
            </a:br>
            <a:r>
              <a:rPr lang="en-US" sz="1800" dirty="0">
                <a:solidFill>
                  <a:schemeClr val="accent3"/>
                </a:solidFill>
                <a:cs typeface="Arial" pitchFamily="34" charset="0"/>
              </a:rPr>
              <a:t/>
            </a:r>
            <a:br>
              <a:rPr lang="en-US" sz="1800" dirty="0">
                <a:solidFill>
                  <a:schemeClr val="accent3"/>
                </a:solidFill>
                <a:cs typeface="Arial" pitchFamily="34" charset="0"/>
              </a:rPr>
            </a:br>
            <a:endParaRPr lang="en-US" sz="1800" dirty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262" y="3435846"/>
            <a:ext cx="2371092" cy="108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/>
              <a:t>Cont.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79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لمحتوى 2"/>
          <p:cNvSpPr txBox="1">
            <a:spLocks/>
          </p:cNvSpPr>
          <p:nvPr/>
        </p:nvSpPr>
        <p:spPr>
          <a:xfrm>
            <a:off x="457200" y="915566"/>
            <a:ext cx="8075240" cy="273630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3"/>
                </a:solidFill>
                <a:cs typeface="Arial" pitchFamily="34" charset="0"/>
              </a:rPr>
              <a:t>I</a:t>
            </a:r>
            <a:r>
              <a:rPr lang="en-US" sz="1800" dirty="0" smtClean="0">
                <a:solidFill>
                  <a:schemeClr val="accent3"/>
                </a:solidFill>
                <a:cs typeface="Arial" pitchFamily="34" charset="0"/>
              </a:rPr>
              <a:t>ssue </a:t>
            </a:r>
            <a:r>
              <a:rPr lang="en-US" sz="1800" dirty="0">
                <a:solidFill>
                  <a:schemeClr val="accent3"/>
                </a:solidFill>
                <a:cs typeface="Arial" pitchFamily="34" charset="0"/>
              </a:rPr>
              <a:t>a far jump, which will force the CPU to flush the pipeline</a:t>
            </a:r>
            <a:br>
              <a:rPr lang="en-US" sz="1800" dirty="0">
                <a:solidFill>
                  <a:schemeClr val="accent3"/>
                </a:solidFill>
                <a:cs typeface="Arial" pitchFamily="34" charset="0"/>
              </a:rPr>
            </a:br>
            <a:r>
              <a:rPr lang="en-US" sz="1800" dirty="0" err="1">
                <a:solidFill>
                  <a:schemeClr val="accent3"/>
                </a:solidFill>
                <a:cs typeface="Arial" pitchFamily="34" charset="0"/>
              </a:rPr>
              <a:t>jmp</a:t>
            </a:r>
            <a:r>
              <a:rPr lang="en-US" sz="1800" dirty="0">
                <a:solidFill>
                  <a:schemeClr val="accent3"/>
                </a:solidFill>
                <a:cs typeface="Arial" pitchFamily="34" charset="0"/>
              </a:rPr>
              <a:t> CODE_SEG : </a:t>
            </a:r>
            <a:r>
              <a:rPr lang="en-US" sz="1800" dirty="0" err="1">
                <a:solidFill>
                  <a:schemeClr val="accent3"/>
                </a:solidFill>
                <a:cs typeface="Arial" pitchFamily="34" charset="0"/>
              </a:rPr>
              <a:t>init_pm</a:t>
            </a:r>
            <a:r>
              <a:rPr lang="en-US" sz="1800" dirty="0">
                <a:solidFill>
                  <a:schemeClr val="accent3"/>
                </a:solidFill>
                <a:cs typeface="Arial" pitchFamily="34" charset="0"/>
              </a:rPr>
              <a:t/>
            </a:r>
            <a:br>
              <a:rPr lang="en-US" sz="1800" dirty="0">
                <a:solidFill>
                  <a:schemeClr val="accent3"/>
                </a:solidFill>
                <a:cs typeface="Arial" pitchFamily="34" charset="0"/>
              </a:rPr>
            </a:br>
            <a:endParaRPr lang="en-US" sz="1800" dirty="0">
              <a:solidFill>
                <a:schemeClr val="accent3"/>
              </a:solidFill>
              <a:cs typeface="Arial" pitchFamily="34" charset="0"/>
            </a:endParaRPr>
          </a:p>
          <a:p>
            <a:r>
              <a:rPr lang="en-US" sz="1800" dirty="0">
                <a:solidFill>
                  <a:schemeClr val="accent3"/>
                </a:solidFill>
                <a:cs typeface="Arial" pitchFamily="34" charset="0"/>
              </a:rPr>
              <a:t>U</a:t>
            </a:r>
            <a:r>
              <a:rPr lang="en-US" sz="1800" dirty="0" smtClean="0">
                <a:solidFill>
                  <a:schemeClr val="accent3"/>
                </a:solidFill>
                <a:cs typeface="Arial" pitchFamily="34" charset="0"/>
              </a:rPr>
              <a:t>pdate </a:t>
            </a:r>
            <a:r>
              <a:rPr lang="en-US" sz="1800" dirty="0">
                <a:solidFill>
                  <a:schemeClr val="accent3"/>
                </a:solidFill>
                <a:cs typeface="Arial" pitchFamily="34" charset="0"/>
              </a:rPr>
              <a:t>all of the other segment registers so they now point to our 32-bit  </a:t>
            </a:r>
            <a:r>
              <a:rPr lang="en-US" sz="1800" dirty="0" smtClean="0">
                <a:solidFill>
                  <a:schemeClr val="accent3"/>
                </a:solidFill>
                <a:cs typeface="Arial" pitchFamily="34" charset="0"/>
              </a:rPr>
              <a:t> data </a:t>
            </a:r>
          </a:p>
          <a:p>
            <a:r>
              <a:rPr lang="en-US" sz="1800" dirty="0" smtClean="0">
                <a:solidFill>
                  <a:schemeClr val="accent3"/>
                </a:solidFill>
                <a:cs typeface="Arial" pitchFamily="34" charset="0"/>
              </a:rPr>
              <a:t>segment </a:t>
            </a:r>
            <a:r>
              <a:rPr lang="en-US" sz="1800" dirty="0">
                <a:solidFill>
                  <a:schemeClr val="accent3"/>
                </a:solidFill>
                <a:cs typeface="Arial" pitchFamily="34" charset="0"/>
              </a:rPr>
              <a:t>and update the position of the stack.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/>
                </a:solidFill>
                <a:cs typeface="Arial" pitchFamily="34" charset="0"/>
              </a:rPr>
              <a:t/>
            </a:r>
            <a:br>
              <a:rPr lang="en-US" sz="1800" dirty="0">
                <a:solidFill>
                  <a:schemeClr val="accent3"/>
                </a:solidFill>
                <a:cs typeface="Arial" pitchFamily="34" charset="0"/>
              </a:rPr>
            </a:br>
            <a:endParaRPr lang="en-US" sz="18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/>
              <a:t>Cont.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871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Kernel</a:t>
            </a:r>
            <a:endParaRPr lang="ar-SA" dirty="0"/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85850"/>
            <a:ext cx="5359400" cy="1570866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055" y="1085850"/>
            <a:ext cx="279400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عنصر نائب للمحتوى 2"/>
          <p:cNvSpPr txBox="1">
            <a:spLocks/>
          </p:cNvSpPr>
          <p:nvPr/>
        </p:nvSpPr>
        <p:spPr>
          <a:xfrm>
            <a:off x="673224" y="2743200"/>
            <a:ext cx="8075240" cy="22322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accent3"/>
                </a:solidFill>
                <a:cs typeface="Arial" pitchFamily="34" charset="0"/>
              </a:rPr>
              <a:t>$</a:t>
            </a:r>
            <a:r>
              <a:rPr lang="en-US" sz="1800" dirty="0" err="1">
                <a:solidFill>
                  <a:schemeClr val="accent3"/>
                </a:solidFill>
                <a:cs typeface="Arial" pitchFamily="34" charset="0"/>
              </a:rPr>
              <a:t>gcc</a:t>
            </a:r>
            <a:r>
              <a:rPr lang="en-US" sz="1800" dirty="0">
                <a:solidFill>
                  <a:schemeClr val="accent3"/>
                </a:solidFill>
                <a:cs typeface="Arial" pitchFamily="34" charset="0"/>
              </a:rPr>
              <a:t> -</a:t>
            </a:r>
            <a:r>
              <a:rPr lang="en-US" sz="1800" dirty="0" err="1">
                <a:solidFill>
                  <a:schemeClr val="accent3"/>
                </a:solidFill>
                <a:cs typeface="Arial" pitchFamily="34" charset="0"/>
              </a:rPr>
              <a:t>ffreestanding</a:t>
            </a:r>
            <a:r>
              <a:rPr lang="en-US" sz="1800" dirty="0">
                <a:solidFill>
                  <a:schemeClr val="accent3"/>
                </a:solidFill>
                <a:cs typeface="Arial" pitchFamily="34" charset="0"/>
              </a:rPr>
              <a:t> -c </a:t>
            </a:r>
            <a:r>
              <a:rPr lang="en-US" sz="1800" dirty="0" err="1">
                <a:solidFill>
                  <a:schemeClr val="accent3"/>
                </a:solidFill>
                <a:cs typeface="Arial" pitchFamily="34" charset="0"/>
              </a:rPr>
              <a:t>kernel.c</a:t>
            </a:r>
            <a:r>
              <a:rPr lang="en-US" sz="1800" dirty="0">
                <a:solidFill>
                  <a:schemeClr val="accent3"/>
                </a:solidFill>
                <a:cs typeface="Arial" pitchFamily="34" charset="0"/>
              </a:rPr>
              <a:t> -o </a:t>
            </a:r>
            <a:r>
              <a:rPr lang="en-US" sz="1800" dirty="0" err="1" smtClean="0">
                <a:solidFill>
                  <a:schemeClr val="accent3"/>
                </a:solidFill>
                <a:cs typeface="Arial" pitchFamily="34" charset="0"/>
              </a:rPr>
              <a:t>kernel.o</a:t>
            </a:r>
            <a:r>
              <a:rPr lang="en-US" sz="1800" dirty="0">
                <a:solidFill>
                  <a:schemeClr val="accent3"/>
                </a:solidFill>
                <a:cs typeface="Arial" pitchFamily="34" charset="0"/>
              </a:rPr>
              <a:t/>
            </a:r>
            <a:br>
              <a:rPr lang="en-US" sz="1800" dirty="0">
                <a:solidFill>
                  <a:schemeClr val="accent3"/>
                </a:solidFill>
                <a:cs typeface="Arial" pitchFamily="34" charset="0"/>
              </a:rPr>
            </a:br>
            <a:r>
              <a:rPr lang="en-US" sz="1800" dirty="0">
                <a:solidFill>
                  <a:schemeClr val="accent3"/>
                </a:solidFill>
                <a:cs typeface="Arial" pitchFamily="34" charset="0"/>
              </a:rPr>
              <a:t>$</a:t>
            </a:r>
            <a:r>
              <a:rPr lang="en-US" sz="1800" dirty="0" err="1">
                <a:solidFill>
                  <a:schemeClr val="accent3"/>
                </a:solidFill>
                <a:cs typeface="Arial" pitchFamily="34" charset="0"/>
              </a:rPr>
              <a:t>ld</a:t>
            </a:r>
            <a:r>
              <a:rPr lang="en-US" sz="1800" dirty="0">
                <a:solidFill>
                  <a:schemeClr val="accent3"/>
                </a:solidFill>
                <a:cs typeface="Arial" pitchFamily="34" charset="0"/>
              </a:rPr>
              <a:t> -o </a:t>
            </a:r>
            <a:r>
              <a:rPr lang="en-US" sz="1800" dirty="0" err="1">
                <a:solidFill>
                  <a:schemeClr val="accent3"/>
                </a:solidFill>
                <a:cs typeface="Arial" pitchFamily="34" charset="0"/>
              </a:rPr>
              <a:t>kernel.bin</a:t>
            </a:r>
            <a:r>
              <a:rPr lang="en-US" sz="1800" dirty="0">
                <a:solidFill>
                  <a:schemeClr val="accent3"/>
                </a:solidFill>
                <a:cs typeface="Arial" pitchFamily="34" charset="0"/>
              </a:rPr>
              <a:t> -</a:t>
            </a:r>
            <a:r>
              <a:rPr lang="en-US" sz="1800" dirty="0" err="1">
                <a:solidFill>
                  <a:schemeClr val="accent3"/>
                </a:solidFill>
                <a:cs typeface="Arial" pitchFamily="34" charset="0"/>
              </a:rPr>
              <a:t>Ttext</a:t>
            </a:r>
            <a:r>
              <a:rPr lang="en-US" sz="1800" dirty="0">
                <a:solidFill>
                  <a:schemeClr val="accent3"/>
                </a:solidFill>
                <a:cs typeface="Arial" pitchFamily="34" charset="0"/>
              </a:rPr>
              <a:t> 0x1000 </a:t>
            </a:r>
            <a:r>
              <a:rPr lang="en-US" sz="1800" dirty="0" err="1">
                <a:solidFill>
                  <a:schemeClr val="accent3"/>
                </a:solidFill>
                <a:cs typeface="Arial" pitchFamily="34" charset="0"/>
              </a:rPr>
              <a:t>kernel.o</a:t>
            </a:r>
            <a:r>
              <a:rPr lang="en-US" sz="1800" dirty="0">
                <a:solidFill>
                  <a:schemeClr val="accent3"/>
                </a:solidFill>
                <a:cs typeface="Arial" pitchFamily="34" charset="0"/>
              </a:rPr>
              <a:t> --</a:t>
            </a:r>
            <a:r>
              <a:rPr lang="en-US" sz="1800" dirty="0" err="1">
                <a:solidFill>
                  <a:schemeClr val="accent3"/>
                </a:solidFill>
                <a:cs typeface="Arial" pitchFamily="34" charset="0"/>
              </a:rPr>
              <a:t>oformat</a:t>
            </a:r>
            <a:r>
              <a:rPr lang="en-US" sz="18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800" dirty="0" smtClean="0">
                <a:solidFill>
                  <a:schemeClr val="accent3"/>
                </a:solidFill>
                <a:cs typeface="Arial" pitchFamily="34" charset="0"/>
              </a:rPr>
              <a:t>binary</a:t>
            </a:r>
          </a:p>
          <a:p>
            <a:pPr marL="0" indent="0">
              <a:buNone/>
            </a:pPr>
            <a:endParaRPr lang="en-US" sz="1800" dirty="0">
              <a:solidFill>
                <a:schemeClr val="accent3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3"/>
                </a:solidFill>
                <a:cs typeface="Arial" pitchFamily="34" charset="0"/>
              </a:rPr>
              <a:t>So, What is the benefit of </a:t>
            </a:r>
            <a:r>
              <a:rPr lang="en-US" sz="1800" dirty="0" err="1">
                <a:solidFill>
                  <a:schemeClr val="accent3"/>
                </a:solidFill>
                <a:cs typeface="Arial" pitchFamily="34" charset="0"/>
              </a:rPr>
              <a:t>ffreestanding</a:t>
            </a:r>
            <a:r>
              <a:rPr lang="en-US" sz="1800" dirty="0">
                <a:solidFill>
                  <a:schemeClr val="accent3"/>
                </a:solidFill>
                <a:cs typeface="Arial" pitchFamily="34" charset="0"/>
              </a:rPr>
              <a:t>?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/>
                </a:solidFill>
                <a:cs typeface="Arial" pitchFamily="34" charset="0"/>
              </a:rPr>
              <a:t>    What is 0x1000??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1315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ar-SA" dirty="0"/>
          </a:p>
        </p:txBody>
      </p:sp>
      <p:sp>
        <p:nvSpPr>
          <p:cNvPr id="4" name="عنصر نائب للمحتوى 2"/>
          <p:cNvSpPr txBox="1">
            <a:spLocks/>
          </p:cNvSpPr>
          <p:nvPr/>
        </p:nvSpPr>
        <p:spPr>
          <a:xfrm>
            <a:off x="673224" y="1491630"/>
            <a:ext cx="7859216" cy="22322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3"/>
                </a:solidFill>
                <a:cs typeface="Arial" pitchFamily="34" charset="0"/>
              </a:rPr>
              <a:t>Kernel will store in disk sector 0 and then booting by boot_Sector.asm</a:t>
            </a:r>
          </a:p>
          <a:p>
            <a:r>
              <a:rPr lang="en-US" sz="2200" dirty="0">
                <a:solidFill>
                  <a:schemeClr val="accent3"/>
                </a:solidFill>
                <a:cs typeface="Arial" pitchFamily="34" charset="0"/>
              </a:rPr>
              <a:t>We can boot the kernel by BIOS, but it will be harder because we must write HDD or floppy to be </a:t>
            </a:r>
            <a:r>
              <a:rPr lang="en-US" sz="2200" dirty="0" smtClean="0">
                <a:solidFill>
                  <a:schemeClr val="accent3"/>
                </a:solidFill>
                <a:cs typeface="Arial" pitchFamily="34" charset="0"/>
              </a:rPr>
              <a:t>compatible. </a:t>
            </a:r>
            <a:endParaRPr lang="en-US" sz="2200" dirty="0">
              <a:solidFill>
                <a:schemeClr val="accent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22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Kernel_entry</a:t>
            </a:r>
            <a:endParaRPr lang="ar-SA" dirty="0"/>
          </a:p>
        </p:txBody>
      </p:sp>
      <p:pic>
        <p:nvPicPr>
          <p:cNvPr id="4" name="عنصر نائب للمحتوى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15566"/>
            <a:ext cx="7632847" cy="125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عنصر نائب للمحتوى 2"/>
          <p:cNvSpPr txBox="1">
            <a:spLocks/>
          </p:cNvSpPr>
          <p:nvPr/>
        </p:nvSpPr>
        <p:spPr>
          <a:xfrm>
            <a:off x="524234" y="2499742"/>
            <a:ext cx="8152222" cy="24482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>
                <a:solidFill>
                  <a:schemeClr val="accent3"/>
                </a:solidFill>
                <a:cs typeface="Arial" pitchFamily="34" charset="0"/>
              </a:rPr>
              <a:t>Kernel_Entery</a:t>
            </a:r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> is a very simple assembly code used as a trick to enter the Kernel correctly “since  boot-strapping will execute the instructions in order regardless the calling function from main as we know before, so we need to use a tricky way to enter the Kernel”</a:t>
            </a:r>
          </a:p>
          <a:p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>Kernel Entry main purpose is to call the </a:t>
            </a:r>
            <a:r>
              <a:rPr lang="en-US" sz="1400" dirty="0" err="1">
                <a:solidFill>
                  <a:schemeClr val="accent3"/>
                </a:solidFill>
                <a:cs typeface="Arial" pitchFamily="34" charset="0"/>
              </a:rPr>
              <a:t>enetry</a:t>
            </a:r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> function of the </a:t>
            </a:r>
            <a:r>
              <a:rPr lang="en-US" sz="1400" dirty="0" smtClean="0">
                <a:solidFill>
                  <a:schemeClr val="accent3"/>
                </a:solidFill>
                <a:cs typeface="Arial" pitchFamily="34" charset="0"/>
              </a:rPr>
              <a:t>kernel</a:t>
            </a:r>
          </a:p>
          <a:p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>Link Kernel with Kernel entry: </a:t>
            </a:r>
          </a:p>
          <a:p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>$</a:t>
            </a:r>
            <a:r>
              <a:rPr lang="en-US" sz="1400" dirty="0" err="1">
                <a:solidFill>
                  <a:schemeClr val="accent3"/>
                </a:solidFill>
                <a:cs typeface="Arial" pitchFamily="34" charset="0"/>
              </a:rPr>
              <a:t>ld</a:t>
            </a:r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> -o </a:t>
            </a:r>
            <a:r>
              <a:rPr lang="en-US" sz="1400" dirty="0" err="1">
                <a:solidFill>
                  <a:schemeClr val="accent3"/>
                </a:solidFill>
                <a:cs typeface="Arial" pitchFamily="34" charset="0"/>
              </a:rPr>
              <a:t>kernel.bin</a:t>
            </a:r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> -</a:t>
            </a:r>
            <a:r>
              <a:rPr lang="en-US" sz="1400" dirty="0" err="1">
                <a:solidFill>
                  <a:schemeClr val="accent3"/>
                </a:solidFill>
                <a:cs typeface="Arial" pitchFamily="34" charset="0"/>
              </a:rPr>
              <a:t>Ttext</a:t>
            </a:r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> 0x1000 kernel </a:t>
            </a:r>
            <a:r>
              <a:rPr lang="en-US" sz="1400" dirty="0" err="1">
                <a:solidFill>
                  <a:schemeClr val="accent3"/>
                </a:solidFill>
                <a:cs typeface="Arial" pitchFamily="34" charset="0"/>
              </a:rPr>
              <a:t>entry.o</a:t>
            </a:r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400" dirty="0" err="1">
                <a:solidFill>
                  <a:schemeClr val="accent3"/>
                </a:solidFill>
                <a:cs typeface="Arial" pitchFamily="34" charset="0"/>
              </a:rPr>
              <a:t>kernel.o</a:t>
            </a:r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> --</a:t>
            </a:r>
            <a:r>
              <a:rPr lang="en-US" sz="1400" dirty="0" err="1">
                <a:solidFill>
                  <a:schemeClr val="accent3"/>
                </a:solidFill>
                <a:cs typeface="Arial" pitchFamily="34" charset="0"/>
              </a:rPr>
              <a:t>oformat</a:t>
            </a:r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> binary</a:t>
            </a:r>
            <a:br>
              <a:rPr lang="en-US" sz="1400" dirty="0">
                <a:solidFill>
                  <a:schemeClr val="accent3"/>
                </a:solidFill>
                <a:cs typeface="Arial" pitchFamily="34" charset="0"/>
              </a:rPr>
            </a:br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>The option -f elf tells the assembler to output an object file of the particular</a:t>
            </a:r>
            <a:br>
              <a:rPr lang="en-US" sz="1400" dirty="0">
                <a:solidFill>
                  <a:schemeClr val="accent3"/>
                </a:solidFill>
                <a:cs typeface="Arial" pitchFamily="34" charset="0"/>
              </a:rPr>
            </a:br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>format Executable and Linking Format (ELF), which is the default format output by</a:t>
            </a:r>
            <a:br>
              <a:rPr lang="en-US" sz="1400" dirty="0">
                <a:solidFill>
                  <a:schemeClr val="accent3"/>
                </a:solidFill>
                <a:cs typeface="Arial" pitchFamily="34" charset="0"/>
              </a:rPr>
            </a:br>
            <a:r>
              <a:rPr lang="en-US" sz="1400" dirty="0">
                <a:solidFill>
                  <a:schemeClr val="accent3"/>
                </a:solidFill>
                <a:cs typeface="Arial" pitchFamily="34" charset="0"/>
              </a:rPr>
              <a:t>out C compiler.</a:t>
            </a:r>
          </a:p>
        </p:txBody>
      </p:sp>
    </p:spTree>
    <p:extLst>
      <p:ext uri="{BB962C8B-B14F-4D97-AF65-F5344CB8AC3E}">
        <p14:creationId xmlns:p14="http://schemas.microsoft.com/office/powerpoint/2010/main" val="210899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D54CCC33-C540-402A-B072-9A52B195E103}"/>
              </a:ext>
            </a:extLst>
          </p:cNvPr>
          <p:cNvSpPr txBox="1">
            <a:spLocks/>
          </p:cNvSpPr>
          <p:nvPr/>
        </p:nvSpPr>
        <p:spPr>
          <a:xfrm>
            <a:off x="107504" y="-92546"/>
            <a:ext cx="8784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rgbClr val="179A9D"/>
                </a:solidFill>
                <a:ea typeface="+mn-ea"/>
                <a:cs typeface="Arial" pitchFamily="34" charset="0"/>
              </a:rPr>
              <a:t>include all our routines into a boot sector that switch from 16-bit real mode into 32-bit protected mode.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ECAFE37-2B74-4A05-902E-EE66843C8032}"/>
              </a:ext>
            </a:extLst>
          </p:cNvPr>
          <p:cNvSpPr/>
          <p:nvPr/>
        </p:nvSpPr>
        <p:spPr>
          <a:xfrm>
            <a:off x="539552" y="1039252"/>
            <a:ext cx="8352928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latinLnBrk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2"/>
                </a:solidFill>
                <a:cs typeface="Arial" pitchFamily="34" charset="0"/>
              </a:rPr>
              <a:t>Bootstrap our kernel from the disk.</a:t>
            </a:r>
          </a:p>
          <a:p>
            <a:pPr marL="228600" lvl="0" indent="-228600" latinLnBrk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2"/>
                </a:solidFill>
                <a:cs typeface="Arial" pitchFamily="34" charset="0"/>
              </a:rPr>
              <a:t>when the computer boots  , BIOS will load only boot sector (the first 512 bytes of the disk), not our kernel,</a:t>
            </a:r>
          </a:p>
          <a:p>
            <a:pPr marL="228600" lvl="0" indent="-228600" latinLnBrk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2"/>
                </a:solidFill>
                <a:cs typeface="Arial" pitchFamily="34" charset="0"/>
              </a:rPr>
              <a:t>we can use the BIOS disk routines to have boot sector load additional sectors from a disk.</a:t>
            </a:r>
          </a:p>
          <a:p>
            <a:pPr marL="228600" lvl="0" indent="-228600" latinLnBrk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2"/>
                </a:solidFill>
                <a:cs typeface="Arial" pitchFamily="34" charset="0"/>
              </a:rPr>
              <a:t>after we switch into protected mode, the lack of BIOS will make it hard for us to use the disk: we would have to write hard disk driver .</a:t>
            </a:r>
          </a:p>
          <a:p>
            <a:pPr marL="228600" lvl="0" indent="-228600" latinLnBrk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2"/>
                </a:solidFill>
                <a:cs typeface="Arial" pitchFamily="34" charset="0"/>
              </a:rPr>
              <a:t>To simplify the problem of which disk and from which sectors to load the kernel code, the boot sector and kernel of an operating system can be grafted together into a kernel image, which can be written to the initial sectors of the boot disk.</a:t>
            </a:r>
          </a:p>
          <a:p>
            <a:pPr marL="228600" lvl="0" indent="-228600" latinLnBrk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2"/>
                </a:solidFill>
                <a:cs typeface="Arial" pitchFamily="34" charset="0"/>
              </a:rPr>
              <a:t> Once we have compiled the boot sector, we can create our kernel image with  this command</a:t>
            </a:r>
            <a:r>
              <a:rPr lang="en-US" sz="1700" dirty="0" smtClean="0">
                <a:solidFill>
                  <a:schemeClr val="accent2"/>
                </a:solidFill>
                <a:cs typeface="Arial" pitchFamily="34" charset="0"/>
              </a:rPr>
              <a:t>:</a:t>
            </a:r>
            <a:endParaRPr lang="en-US" sz="16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latinLnBrk="0">
              <a:lnSpc>
                <a:spcPct val="90000"/>
              </a:lnSpc>
              <a:spcBef>
                <a:spcPts val="1000"/>
              </a:spcBef>
            </a:pPr>
            <a:r>
              <a:rPr lang="en-US" sz="1600" b="1" dirty="0">
                <a:solidFill>
                  <a:prstClr val="black"/>
                </a:solidFill>
                <a:highlight>
                  <a:srgbClr val="808000"/>
                </a:highlight>
                <a:latin typeface="Calibri" panose="020F0502020204030204"/>
              </a:rPr>
              <a:t>cat boot </a:t>
            </a:r>
            <a:r>
              <a:rPr lang="en-US" sz="1600" b="1" dirty="0" err="1">
                <a:solidFill>
                  <a:prstClr val="black"/>
                </a:solidFill>
                <a:highlight>
                  <a:srgbClr val="808000"/>
                </a:highlight>
                <a:latin typeface="Calibri" panose="020F0502020204030204"/>
              </a:rPr>
              <a:t>sect.bin</a:t>
            </a:r>
            <a:r>
              <a:rPr lang="en-US" sz="1600" b="1" dirty="0">
                <a:solidFill>
                  <a:prstClr val="black"/>
                </a:solidFill>
                <a:highlight>
                  <a:srgbClr val="808000"/>
                </a:highlight>
                <a:latin typeface="Calibri" panose="020F0502020204030204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highlight>
                  <a:srgbClr val="808000"/>
                </a:highlight>
                <a:latin typeface="Calibri" panose="020F0502020204030204"/>
              </a:rPr>
              <a:t>kernel.bin</a:t>
            </a:r>
            <a:r>
              <a:rPr lang="en-US" sz="1600" b="1" dirty="0">
                <a:solidFill>
                  <a:prstClr val="black"/>
                </a:solidFill>
                <a:highlight>
                  <a:srgbClr val="808000"/>
                </a:highlight>
                <a:latin typeface="Calibri" panose="020F0502020204030204"/>
              </a:rPr>
              <a:t> &gt; </a:t>
            </a:r>
            <a:r>
              <a:rPr lang="en-US" sz="1600" b="1" dirty="0" err="1">
                <a:solidFill>
                  <a:prstClr val="black"/>
                </a:solidFill>
                <a:highlight>
                  <a:srgbClr val="808000"/>
                </a:highlight>
                <a:latin typeface="Calibri" panose="020F0502020204030204"/>
              </a:rPr>
              <a:t>os</a:t>
            </a:r>
            <a:r>
              <a:rPr lang="en-US" sz="1600" b="1" dirty="0">
                <a:solidFill>
                  <a:prstClr val="black"/>
                </a:solidFill>
                <a:highlight>
                  <a:srgbClr val="808000"/>
                </a:highlight>
                <a:latin typeface="Calibri" panose="020F0502020204030204"/>
              </a:rPr>
              <a:t>-image</a:t>
            </a:r>
          </a:p>
        </p:txBody>
      </p:sp>
    </p:spTree>
    <p:extLst>
      <p:ext uri="{BB962C8B-B14F-4D97-AF65-F5344CB8AC3E}">
        <p14:creationId xmlns:p14="http://schemas.microsoft.com/office/powerpoint/2010/main" val="58350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47C7E31-8E3B-44B5-BFC0-23A6A1A968FD}"/>
              </a:ext>
            </a:extLst>
          </p:cNvPr>
          <p:cNvSpPr/>
          <p:nvPr/>
        </p:nvSpPr>
        <p:spPr>
          <a:xfrm>
            <a:off x="1979712" y="483517"/>
            <a:ext cx="4572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b="1" dirty="0">
                <a:solidFill>
                  <a:srgbClr val="179A9D"/>
                </a:solidFill>
                <a:latin typeface="+mj-lt"/>
                <a:cs typeface="Arial" pitchFamily="34" charset="0"/>
              </a:rPr>
              <a:t>Disk loader BIOS routine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0BA837F-1585-481A-A4BD-DF52521CCF90}"/>
              </a:ext>
            </a:extLst>
          </p:cNvPr>
          <p:cNvSpPr/>
          <p:nvPr/>
        </p:nvSpPr>
        <p:spPr>
          <a:xfrm>
            <a:off x="1025352" y="1563637"/>
            <a:ext cx="6480720" cy="563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latinLnBrk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2"/>
                </a:solidFill>
                <a:cs typeface="Arial" pitchFamily="34" charset="0"/>
              </a:rPr>
              <a:t>A helpful routine that will simply read the first n sectors following the boot sector from a specified disk device.</a:t>
            </a:r>
          </a:p>
        </p:txBody>
      </p:sp>
    </p:spTree>
    <p:extLst>
      <p:ext uri="{BB962C8B-B14F-4D97-AF65-F5344CB8AC3E}">
        <p14:creationId xmlns:p14="http://schemas.microsoft.com/office/powerpoint/2010/main" val="127859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Bootable USB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635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Bootable USB phase </a:t>
            </a:r>
            <a:r>
              <a:rPr lang="en-US" altLang="ko-KR" dirty="0" smtClean="0"/>
              <a:t>One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0BA837F-1585-481A-A4BD-DF52521CCF90}"/>
              </a:ext>
            </a:extLst>
          </p:cNvPr>
          <p:cNvSpPr/>
          <p:nvPr/>
        </p:nvSpPr>
        <p:spPr>
          <a:xfrm>
            <a:off x="1025352" y="843558"/>
            <a:ext cx="757909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cs typeface="Arial" pitchFamily="34" charset="0"/>
              </a:rPr>
              <a:t>By using the following commands on UBUNTU terminal</a:t>
            </a:r>
          </a:p>
          <a:p>
            <a:r>
              <a:rPr lang="en-US" sz="1400" dirty="0">
                <a:solidFill>
                  <a:schemeClr val="accent2"/>
                </a:solidFill>
                <a:cs typeface="Arial" pitchFamily="34" charset="0"/>
              </a:rPr>
              <a:t>- Format a USB drive .</a:t>
            </a:r>
          </a:p>
          <a:p>
            <a:r>
              <a:rPr lang="en-US" sz="1400" dirty="0">
                <a:solidFill>
                  <a:schemeClr val="accent2"/>
                </a:solidFill>
                <a:cs typeface="Arial" pitchFamily="34" charset="0"/>
              </a:rPr>
              <a:t>1- Find USB flash path</a:t>
            </a:r>
          </a:p>
          <a:p>
            <a:r>
              <a:rPr lang="en-US" sz="1400" dirty="0">
                <a:solidFill>
                  <a:schemeClr val="accent2"/>
                </a:solidFill>
                <a:cs typeface="Arial" pitchFamily="34" charset="0"/>
              </a:rPr>
              <a:t>$</a:t>
            </a:r>
            <a:r>
              <a:rPr lang="en-US" sz="1400" dirty="0" err="1">
                <a:solidFill>
                  <a:schemeClr val="accent2"/>
                </a:solidFill>
                <a:cs typeface="Arial" pitchFamily="34" charset="0"/>
              </a:rPr>
              <a:t>lsblk</a:t>
            </a:r>
            <a:endParaRPr lang="en-US" sz="1400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sz="1400" dirty="0">
                <a:solidFill>
                  <a:schemeClr val="accent2"/>
                </a:solidFill>
                <a:cs typeface="Arial" pitchFamily="34" charset="0"/>
              </a:rPr>
              <a:t>2- Format USB flash with FAT32</a:t>
            </a:r>
          </a:p>
          <a:p>
            <a:r>
              <a:rPr lang="en-US" sz="1400" dirty="0">
                <a:solidFill>
                  <a:schemeClr val="accent2"/>
                </a:solidFill>
                <a:cs typeface="Arial" pitchFamily="34" charset="0"/>
              </a:rPr>
              <a:t>$</a:t>
            </a:r>
            <a:r>
              <a:rPr lang="en-US" sz="1400" dirty="0" err="1">
                <a:solidFill>
                  <a:schemeClr val="accent2"/>
                </a:solidFill>
                <a:cs typeface="Arial" pitchFamily="34" charset="0"/>
              </a:rPr>
              <a:t>sudo</a:t>
            </a:r>
            <a:r>
              <a:rPr lang="en-US" sz="1400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sz="1400" dirty="0" err="1">
                <a:solidFill>
                  <a:schemeClr val="accent2"/>
                </a:solidFill>
                <a:cs typeface="Arial" pitchFamily="34" charset="0"/>
              </a:rPr>
              <a:t>mkfs</a:t>
            </a:r>
            <a:r>
              <a:rPr lang="en-US" sz="1400" dirty="0">
                <a:solidFill>
                  <a:schemeClr val="accent2"/>
                </a:solidFill>
                <a:cs typeface="Arial" pitchFamily="34" charset="0"/>
              </a:rPr>
              <a:t> -t </a:t>
            </a:r>
            <a:r>
              <a:rPr lang="en-US" sz="1400" dirty="0" err="1">
                <a:solidFill>
                  <a:schemeClr val="accent2"/>
                </a:solidFill>
                <a:cs typeface="Arial" pitchFamily="34" charset="0"/>
              </a:rPr>
              <a:t>vfat</a:t>
            </a:r>
            <a:r>
              <a:rPr lang="en-US" sz="1400" dirty="0">
                <a:solidFill>
                  <a:schemeClr val="accent2"/>
                </a:solidFill>
                <a:cs typeface="Arial" pitchFamily="34" charset="0"/>
              </a:rPr>
              <a:t> -I /dev/</a:t>
            </a:r>
            <a:r>
              <a:rPr lang="en-US" sz="1400" dirty="0" err="1">
                <a:solidFill>
                  <a:schemeClr val="accent2"/>
                </a:solidFill>
                <a:cs typeface="Arial" pitchFamily="34" charset="0"/>
              </a:rPr>
              <a:t>sdb</a:t>
            </a:r>
            <a:endParaRPr lang="en-US" sz="1400" dirty="0">
              <a:solidFill>
                <a:schemeClr val="accent2"/>
              </a:solidFill>
              <a:cs typeface="Arial" pitchFamily="34" charset="0"/>
            </a:endParaRPr>
          </a:p>
          <a:p>
            <a:endParaRPr lang="en-US" sz="1400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sz="1400" dirty="0">
                <a:solidFill>
                  <a:schemeClr val="accent2"/>
                </a:solidFill>
                <a:cs typeface="Arial" pitchFamily="34" charset="0"/>
              </a:rPr>
              <a:t>3- Install the boot sector on the USB drive.</a:t>
            </a:r>
          </a:p>
          <a:p>
            <a:r>
              <a:rPr lang="en-US" sz="1400" dirty="0">
                <a:solidFill>
                  <a:schemeClr val="accent2"/>
                </a:solidFill>
                <a:cs typeface="Arial" pitchFamily="34" charset="0"/>
              </a:rPr>
              <a:t>$</a:t>
            </a:r>
            <a:r>
              <a:rPr lang="en-US" sz="1400" dirty="0" err="1">
                <a:solidFill>
                  <a:schemeClr val="accent2"/>
                </a:solidFill>
                <a:cs typeface="Arial" pitchFamily="34" charset="0"/>
              </a:rPr>
              <a:t>sudo</a:t>
            </a:r>
            <a:r>
              <a:rPr lang="en-US" sz="1400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sz="1400" dirty="0" err="1">
                <a:solidFill>
                  <a:schemeClr val="accent2"/>
                </a:solidFill>
                <a:cs typeface="Arial" pitchFamily="34" charset="0"/>
              </a:rPr>
              <a:t>umount</a:t>
            </a:r>
            <a:r>
              <a:rPr lang="en-US" sz="1400" dirty="0">
                <a:solidFill>
                  <a:schemeClr val="accent2"/>
                </a:solidFill>
                <a:cs typeface="Arial" pitchFamily="34" charset="0"/>
              </a:rPr>
              <a:t> /dev/</a:t>
            </a:r>
            <a:r>
              <a:rPr lang="en-US" sz="1400" dirty="0" err="1">
                <a:solidFill>
                  <a:schemeClr val="accent2"/>
                </a:solidFill>
                <a:cs typeface="Arial" pitchFamily="34" charset="0"/>
              </a:rPr>
              <a:t>sdb</a:t>
            </a:r>
            <a:r>
              <a:rPr lang="en-US" sz="1400" dirty="0">
                <a:solidFill>
                  <a:schemeClr val="accent2"/>
                </a:solidFill>
                <a:cs typeface="Arial" pitchFamily="34" charset="0"/>
              </a:rPr>
              <a:t> </a:t>
            </a:r>
          </a:p>
          <a:p>
            <a:endParaRPr lang="en-US" sz="1400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sz="1400" dirty="0">
                <a:solidFill>
                  <a:schemeClr val="accent2"/>
                </a:solidFill>
                <a:cs typeface="Arial" pitchFamily="34" charset="0"/>
              </a:rPr>
              <a:t>$</a:t>
            </a:r>
            <a:r>
              <a:rPr lang="en-US" sz="1400" dirty="0" err="1">
                <a:solidFill>
                  <a:schemeClr val="accent2"/>
                </a:solidFill>
                <a:cs typeface="Arial" pitchFamily="34" charset="0"/>
              </a:rPr>
              <a:t>sudo</a:t>
            </a:r>
            <a:r>
              <a:rPr lang="en-US" sz="1400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sz="1400" dirty="0" err="1">
                <a:solidFill>
                  <a:schemeClr val="accent2"/>
                </a:solidFill>
                <a:cs typeface="Arial" pitchFamily="34" charset="0"/>
              </a:rPr>
              <a:t>dd</a:t>
            </a:r>
            <a:r>
              <a:rPr lang="en-US" sz="1400" dirty="0">
                <a:solidFill>
                  <a:schemeClr val="accent2"/>
                </a:solidFill>
                <a:cs typeface="Arial" pitchFamily="34" charset="0"/>
              </a:rPr>
              <a:t> if=</a:t>
            </a:r>
            <a:r>
              <a:rPr lang="en-US" sz="1400" dirty="0" err="1">
                <a:solidFill>
                  <a:schemeClr val="accent2"/>
                </a:solidFill>
                <a:cs typeface="Arial" pitchFamily="34" charset="0"/>
              </a:rPr>
              <a:t>myos.bin</a:t>
            </a:r>
            <a:r>
              <a:rPr lang="en-US" sz="1400" dirty="0">
                <a:solidFill>
                  <a:schemeClr val="accent2"/>
                </a:solidFill>
                <a:cs typeface="Arial" pitchFamily="34" charset="0"/>
              </a:rPr>
              <a:t> of=/dev/</a:t>
            </a:r>
            <a:r>
              <a:rPr lang="en-US" sz="1400" dirty="0" err="1">
                <a:solidFill>
                  <a:schemeClr val="accent2"/>
                </a:solidFill>
                <a:cs typeface="Arial" pitchFamily="34" charset="0"/>
              </a:rPr>
              <a:t>sdb</a:t>
            </a:r>
            <a:r>
              <a:rPr lang="en-US" sz="1400" dirty="0">
                <a:solidFill>
                  <a:schemeClr val="accent2"/>
                </a:solidFill>
                <a:cs typeface="Arial" pitchFamily="34" charset="0"/>
              </a:rPr>
              <a:t> &amp;&amp; </a:t>
            </a:r>
            <a:r>
              <a:rPr lang="en-US" sz="1400" dirty="0" smtClean="0">
                <a:solidFill>
                  <a:schemeClr val="accent2"/>
                </a:solidFill>
                <a:cs typeface="Arial" pitchFamily="34" charset="0"/>
              </a:rPr>
              <a:t>sync</a:t>
            </a:r>
            <a:endParaRPr lang="en-US" sz="1400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5" name="Pictur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579862"/>
            <a:ext cx="59436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08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Bootable USB phase two</a:t>
            </a:r>
            <a:endParaRPr lang="ko-KR" altLang="en-US" dirty="0"/>
          </a:p>
        </p:txBody>
      </p:sp>
      <p:sp>
        <p:nvSpPr>
          <p:cNvPr id="4" name="Right Triangle 3"/>
          <p:cNvSpPr/>
          <p:nvPr/>
        </p:nvSpPr>
        <p:spPr>
          <a:xfrm rot="13500000">
            <a:off x="5569314" y="2289136"/>
            <a:ext cx="1476603" cy="147660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Oval 4"/>
          <p:cNvSpPr/>
          <p:nvPr/>
        </p:nvSpPr>
        <p:spPr>
          <a:xfrm>
            <a:off x="2975491" y="1323312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1391315" y="1993895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2111395" y="2646657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683568" y="3335061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3336990" y="4005645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1" name="Elbow Connector 10"/>
          <p:cNvCxnSpPr>
            <a:endCxn id="5" idx="6"/>
          </p:cNvCxnSpPr>
          <p:nvPr/>
        </p:nvCxnSpPr>
        <p:spPr>
          <a:xfrm rot="10800000">
            <a:off x="3695571" y="1683353"/>
            <a:ext cx="2612044" cy="956481"/>
          </a:xfrm>
          <a:prstGeom prst="bentConnector3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7" idx="6"/>
          </p:cNvCxnSpPr>
          <p:nvPr/>
        </p:nvCxnSpPr>
        <p:spPr>
          <a:xfrm rot="10800000">
            <a:off x="2111396" y="2353936"/>
            <a:ext cx="4204171" cy="476729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5"/>
            <a:endCxn id="8" idx="6"/>
          </p:cNvCxnSpPr>
          <p:nvPr/>
        </p:nvCxnSpPr>
        <p:spPr>
          <a:xfrm flipH="1" flipV="1">
            <a:off x="2831475" y="3006697"/>
            <a:ext cx="3476141" cy="20740"/>
          </a:xfrm>
          <a:prstGeom prst="straightConnector1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9" idx="6"/>
          </p:cNvCxnSpPr>
          <p:nvPr/>
        </p:nvCxnSpPr>
        <p:spPr>
          <a:xfrm rot="10800000" flipV="1">
            <a:off x="1403648" y="3212327"/>
            <a:ext cx="4896016" cy="482774"/>
          </a:xfrm>
          <a:prstGeom prst="bentConnector3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endCxn id="10" idx="6"/>
          </p:cNvCxnSpPr>
          <p:nvPr/>
        </p:nvCxnSpPr>
        <p:spPr>
          <a:xfrm rot="10800000" flipV="1">
            <a:off x="4057070" y="3384557"/>
            <a:ext cx="2239404" cy="981127"/>
          </a:xfrm>
          <a:prstGeom prst="bentConnector3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372200" y="2553747"/>
            <a:ext cx="79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Tools to boot from USB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14718" y="1334859"/>
            <a:ext cx="2581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Command &amp; Virtual machine 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124413" y="2043757"/>
            <a:ext cx="1437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HxD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Tool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05671" y="2667359"/>
            <a:ext cx="1437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PowerISO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467699" y="3366737"/>
            <a:ext cx="1437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WinISO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088873" y="4400136"/>
            <a:ext cx="1437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ImgBurn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472182" y="2313019"/>
            <a:ext cx="1459363" cy="1048024"/>
            <a:chOff x="803640" y="3362835"/>
            <a:chExt cx="2059657" cy="1048024"/>
          </a:xfrm>
        </p:grpSpPr>
        <p:sp>
          <p:nvSpPr>
            <p:cNvPr id="53" name="TextBox 52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We use different canid of tools and command to make USB bootable.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Bootable USB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rapezoid 13"/>
          <p:cNvSpPr/>
          <p:nvPr/>
        </p:nvSpPr>
        <p:spPr>
          <a:xfrm>
            <a:off x="3107921" y="1491214"/>
            <a:ext cx="454464" cy="384277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rgbClr val="179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179A9D"/>
              </a:solidFill>
            </a:endParaRPr>
          </a:p>
        </p:txBody>
      </p:sp>
      <p:pic>
        <p:nvPicPr>
          <p:cNvPr id="12" name="صورة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521" y="2048593"/>
            <a:ext cx="618766" cy="618766"/>
          </a:xfrm>
          <a:prstGeom prst="rect">
            <a:avLst/>
          </a:prstGeom>
        </p:spPr>
      </p:pic>
      <p:pic>
        <p:nvPicPr>
          <p:cNvPr id="13" name="صورة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60" y="2699322"/>
            <a:ext cx="614749" cy="614749"/>
          </a:xfrm>
          <a:prstGeom prst="rect">
            <a:avLst/>
          </a:prstGeom>
        </p:spPr>
      </p:pic>
      <p:pic>
        <p:nvPicPr>
          <p:cNvPr id="15" name="صورة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00" y="3440974"/>
            <a:ext cx="496415" cy="496415"/>
          </a:xfrm>
          <a:prstGeom prst="rect">
            <a:avLst/>
          </a:prstGeom>
        </p:spPr>
      </p:pic>
      <p:pic>
        <p:nvPicPr>
          <p:cNvPr id="16" name="صورة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219" y="4126496"/>
            <a:ext cx="543558" cy="5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5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endParaRPr lang="ar-SA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sz="quarter" idx="11"/>
          </p:nvPr>
        </p:nvSpPr>
        <p:spPr>
          <a:xfrm>
            <a:off x="4139952" y="3147814"/>
            <a:ext cx="5004048" cy="504056"/>
          </a:xfrm>
        </p:spPr>
        <p:txBody>
          <a:bodyPr/>
          <a:lstStyle/>
          <a:p>
            <a:r>
              <a:rPr lang="en-US" dirty="0"/>
              <a:t>Writing a Simple Operating System | from Scratch </a:t>
            </a:r>
          </a:p>
          <a:p>
            <a:r>
              <a:rPr lang="en-US" dirty="0"/>
              <a:t>(by Nick Blundell)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69553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</a:rPr>
              <a:t>Commands and virtual machine </a:t>
            </a:r>
            <a:endParaRPr lang="ar-S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0BA837F-1585-481A-A4BD-DF52521CCF90}"/>
              </a:ext>
            </a:extLst>
          </p:cNvPr>
          <p:cNvSpPr/>
          <p:nvPr/>
        </p:nvSpPr>
        <p:spPr>
          <a:xfrm>
            <a:off x="1025352" y="843558"/>
            <a:ext cx="75790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2"/>
                </a:solidFill>
                <a:cs typeface="Arial" pitchFamily="34" charset="0"/>
              </a:rPr>
              <a:t>sudo</a:t>
            </a:r>
            <a:r>
              <a:rPr lang="en-US" sz="1200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cs typeface="Arial" pitchFamily="34" charset="0"/>
              </a:rPr>
              <a:t>mkfs</a:t>
            </a:r>
            <a:r>
              <a:rPr lang="en-US" sz="1200" dirty="0">
                <a:solidFill>
                  <a:schemeClr val="accent2"/>
                </a:solidFill>
                <a:cs typeface="Arial" pitchFamily="34" charset="0"/>
              </a:rPr>
              <a:t> –t  </a:t>
            </a:r>
            <a:r>
              <a:rPr lang="en-US" sz="1200" dirty="0" err="1">
                <a:solidFill>
                  <a:schemeClr val="accent2"/>
                </a:solidFill>
                <a:cs typeface="Arial" pitchFamily="34" charset="0"/>
              </a:rPr>
              <a:t>vfat</a:t>
            </a:r>
            <a:r>
              <a:rPr lang="en-US" sz="1200" dirty="0">
                <a:solidFill>
                  <a:schemeClr val="accent2"/>
                </a:solidFill>
                <a:cs typeface="Arial" pitchFamily="34" charset="0"/>
              </a:rPr>
              <a:t>  -I /dev/</a:t>
            </a:r>
            <a:r>
              <a:rPr lang="en-US" sz="1200" dirty="0" err="1">
                <a:solidFill>
                  <a:schemeClr val="accent2"/>
                </a:solidFill>
                <a:cs typeface="Arial" pitchFamily="34" charset="0"/>
              </a:rPr>
              <a:t>sdb</a:t>
            </a:r>
            <a:endParaRPr lang="en-US" sz="1200" dirty="0">
              <a:solidFill>
                <a:schemeClr val="accent2"/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 err="1" smtClean="0">
                <a:solidFill>
                  <a:schemeClr val="accent2"/>
                </a:solidFill>
                <a:cs typeface="Arial" pitchFamily="34" charset="0"/>
              </a:rPr>
              <a:t>sudo</a:t>
            </a:r>
            <a:r>
              <a:rPr lang="en-US" sz="1200" dirty="0" smtClean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cs typeface="Arial" pitchFamily="34" charset="0"/>
              </a:rPr>
              <a:t>umount</a:t>
            </a:r>
            <a:r>
              <a:rPr lang="en-US" sz="1200" dirty="0">
                <a:solidFill>
                  <a:schemeClr val="accent2"/>
                </a:solidFill>
                <a:cs typeface="Arial" pitchFamily="34" charset="0"/>
              </a:rPr>
              <a:t>  /dev/</a:t>
            </a:r>
            <a:r>
              <a:rPr lang="en-US" sz="1200" dirty="0" err="1">
                <a:solidFill>
                  <a:schemeClr val="accent2"/>
                </a:solidFill>
                <a:cs typeface="Arial" pitchFamily="34" charset="0"/>
              </a:rPr>
              <a:t>sdb</a:t>
            </a:r>
            <a:endParaRPr lang="en-US" sz="1200" dirty="0">
              <a:solidFill>
                <a:schemeClr val="accent2"/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2"/>
                </a:solidFill>
                <a:cs typeface="Arial" pitchFamily="34" charset="0"/>
              </a:rPr>
              <a:t>sudo</a:t>
            </a:r>
            <a:r>
              <a:rPr lang="en-US" sz="1200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cs typeface="Arial" pitchFamily="34" charset="0"/>
              </a:rPr>
              <a:t>dd</a:t>
            </a:r>
            <a:r>
              <a:rPr lang="en-US" sz="1200" dirty="0">
                <a:solidFill>
                  <a:schemeClr val="accent2"/>
                </a:solidFill>
                <a:cs typeface="Arial" pitchFamily="34" charset="0"/>
              </a:rPr>
              <a:t> if=</a:t>
            </a:r>
            <a:r>
              <a:rPr lang="en-US" sz="1200" dirty="0" err="1">
                <a:solidFill>
                  <a:schemeClr val="accent2"/>
                </a:solidFill>
                <a:cs typeface="Arial" pitchFamily="34" charset="0"/>
              </a:rPr>
              <a:t>os</a:t>
            </a:r>
            <a:r>
              <a:rPr lang="en-US" sz="1200" dirty="0">
                <a:solidFill>
                  <a:schemeClr val="accent2"/>
                </a:solidFill>
                <a:cs typeface="Arial" pitchFamily="34" charset="0"/>
              </a:rPr>
              <a:t>-image  of=/dev/</a:t>
            </a:r>
            <a:r>
              <a:rPr lang="en-US" sz="1200" dirty="0" err="1">
                <a:solidFill>
                  <a:schemeClr val="accent2"/>
                </a:solidFill>
                <a:cs typeface="Arial" pitchFamily="34" charset="0"/>
              </a:rPr>
              <a:t>sdb</a:t>
            </a:r>
            <a:r>
              <a:rPr lang="en-US" sz="1200" dirty="0">
                <a:solidFill>
                  <a:schemeClr val="accent2"/>
                </a:solidFill>
                <a:cs typeface="Arial" pitchFamily="34" charset="0"/>
              </a:rPr>
              <a:t> &amp;&amp; sync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31A09E1D-C713-4300-BFF7-32F8F2EAB0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825390"/>
            <a:ext cx="5280966" cy="315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4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Run the boot sector using emulator</a:t>
            </a:r>
            <a:endParaRPr lang="ar-SA" dirty="0"/>
          </a:p>
        </p:txBody>
      </p:sp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CDBFD4BC-F236-4B35-AB28-3E04A210E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87574"/>
            <a:ext cx="7746855" cy="368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6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Downloads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67494"/>
            <a:ext cx="6852061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91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HxD</a:t>
            </a:r>
            <a:r>
              <a:rPr lang="en-US" dirty="0" smtClean="0"/>
              <a:t> </a:t>
            </a:r>
            <a:endParaRPr lang="ar-SA" dirty="0"/>
          </a:p>
        </p:txBody>
      </p:sp>
      <p:pic>
        <p:nvPicPr>
          <p:cNvPr id="2050" name="Picture 2" descr="D:\Downloads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843557"/>
            <a:ext cx="6984776" cy="392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93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ar-S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885198"/>
            <a:ext cx="6788067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894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Cont.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err="1"/>
              <a:t>ImgBurn</a:t>
            </a:r>
            <a:r>
              <a:rPr lang="en-US" altLang="ko-KR" dirty="0"/>
              <a:t>, </a:t>
            </a:r>
            <a:r>
              <a:rPr lang="en-US" altLang="ko-KR" dirty="0" err="1"/>
              <a:t>PowerISO</a:t>
            </a:r>
            <a:r>
              <a:rPr lang="en-US" altLang="ko-KR" dirty="0"/>
              <a:t> and </a:t>
            </a:r>
            <a:r>
              <a:rPr lang="en-US" altLang="ko-KR" dirty="0" err="1"/>
              <a:t>WinISO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4" name="عنصر نائب للصورة 3"/>
          <p:cNvPicPr>
            <a:picLocks noGrp="1" noChangeAspect="1"/>
          </p:cNvPicPr>
          <p:nvPr>
            <p:ph type="pic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5" r="12295"/>
          <a:stretch>
            <a:fillRect/>
          </a:stretch>
        </p:blipFill>
        <p:spPr/>
      </p:pic>
      <p:pic>
        <p:nvPicPr>
          <p:cNvPr id="6" name="عنصر نائب للصورة 5"/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4" b="7954"/>
          <a:stretch>
            <a:fillRect/>
          </a:stretch>
        </p:blipFill>
        <p:spPr/>
      </p:pic>
      <p:pic>
        <p:nvPicPr>
          <p:cNvPr id="8" name="عنصر نائب للصورة 7"/>
          <p:cNvPicPr>
            <a:picLocks noGrp="1" noChangeAspect="1"/>
          </p:cNvPicPr>
          <p:nvPr>
            <p:ph type="pic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" r="37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260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03105"/>
            <a:ext cx="9144000" cy="576063"/>
          </a:xfrm>
        </p:spPr>
        <p:txBody>
          <a:bodyPr/>
          <a:lstStyle/>
          <a:p>
            <a:r>
              <a:rPr lang="en-US" altLang="ko-KR" dirty="0"/>
              <a:t>Any Question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48" y="3179169"/>
            <a:ext cx="9144000" cy="288032"/>
          </a:xfrm>
        </p:spPr>
        <p:txBody>
          <a:bodyPr/>
          <a:lstStyle/>
          <a:p>
            <a:pPr lvl="0"/>
            <a:r>
              <a:rPr lang="en-US" altLang="ko-KR" dirty="0"/>
              <a:t>Thank you</a:t>
            </a:r>
          </a:p>
        </p:txBody>
      </p:sp>
      <p:pic>
        <p:nvPicPr>
          <p:cNvPr id="14" name="صورة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707654"/>
            <a:ext cx="3347864" cy="103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Writing a Simple Operating System | from Scratch (by Nick Blundell)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275020"/>
            <a:ext cx="230425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We've all used an operating 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system (OS) before (e.g. 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Windows XP, Linux, etc.), and perhaps we have even written some programs to run on one.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today, we take a lot for granted about how these wonderful 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machines actually work </a:t>
            </a:r>
          </a:p>
          <a:p>
            <a:r>
              <a:rPr lang="en-US" sz="1200" dirty="0" err="1">
                <a:solidFill>
                  <a:schemeClr val="accent3"/>
                </a:solidFill>
                <a:cs typeface="Arial" pitchFamily="34" charset="0"/>
              </a:rPr>
              <a:t>underneith</a:t>
            </a:r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 all those layers of 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software that commonly come bundled with them and which </a:t>
            </a:r>
          </a:p>
          <a:p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are required for </a:t>
            </a:r>
            <a:r>
              <a:rPr lang="en-US" sz="1200" dirty="0" err="1">
                <a:solidFill>
                  <a:schemeClr val="accent3"/>
                </a:solidFill>
                <a:cs typeface="Arial" pitchFamily="34" charset="0"/>
              </a:rPr>
              <a:t>thir</a:t>
            </a:r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 day-to-day usefulness.</a:t>
            </a:r>
          </a:p>
          <a:p>
            <a:pPr algn="just"/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Here, concentrating on the </a:t>
            </a:r>
          </a:p>
          <a:p>
            <a:pPr algn="just"/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widely used x86 architecture </a:t>
            </a:r>
          </a:p>
          <a:p>
            <a:pPr algn="just"/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CPU, we will strip bare our </a:t>
            </a:r>
          </a:p>
          <a:p>
            <a:pPr algn="just"/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computer of all software and </a:t>
            </a:r>
          </a:p>
          <a:p>
            <a:pPr algn="just"/>
            <a:r>
              <a:rPr lang="en-US" sz="1200" dirty="0">
                <a:solidFill>
                  <a:schemeClr val="accent3"/>
                </a:solidFill>
                <a:cs typeface="Arial" pitchFamily="34" charset="0"/>
              </a:rPr>
              <a:t>follow in Doug's early footsteps, learning along the way about:</a:t>
            </a:r>
            <a:endParaRPr lang="en-US" altLang="ko-KR" sz="12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15817" y="1363965"/>
            <a:ext cx="5424452" cy="2959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60281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2794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5306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60281" y="1949980"/>
            <a:ext cx="1511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How a computer 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boots?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72794" y="1916127"/>
            <a:ext cx="1728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How to write low – 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level programs in the barren landscape 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where no operating 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system yet exists?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85306" y="1963786"/>
            <a:ext cx="1727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How to configure the CPU so that we can begin to use its 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extend functionality?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23519" y="287027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6835" y="28711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36735" y="3349188"/>
            <a:ext cx="194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How to bootstrap code written in a higher-level language?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18433" y="3349188"/>
            <a:ext cx="1887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How to create some 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fundamental operating system services</a:t>
            </a:r>
            <a:r>
              <a:rPr lang="en-US" sz="1200" dirty="0">
                <a:solidFill>
                  <a:schemeClr val="bg1"/>
                </a:solidFill>
              </a:rPr>
              <a:t>?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21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100811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Computer Architecture and the</a:t>
            </a:r>
          </a:p>
          <a:p>
            <a:pPr>
              <a:spcBef>
                <a:spcPts val="0"/>
              </a:spcBef>
            </a:pPr>
            <a:r>
              <a:rPr lang="en-US" dirty="0"/>
              <a:t>Boot Process</a:t>
            </a:r>
            <a:endParaRPr lang="ko-KR" altLang="en-US" dirty="0"/>
          </a:p>
        </p:txBody>
      </p:sp>
      <p:sp>
        <p:nvSpPr>
          <p:cNvPr id="5" name="Block Arc 4"/>
          <p:cNvSpPr/>
          <p:nvPr/>
        </p:nvSpPr>
        <p:spPr>
          <a:xfrm>
            <a:off x="3488504" y="1203598"/>
            <a:ext cx="1224136" cy="1224136"/>
          </a:xfrm>
          <a:prstGeom prst="blockArc">
            <a:avLst>
              <a:gd name="adj1" fmla="val 10800000"/>
              <a:gd name="adj2" fmla="val 5426329"/>
              <a:gd name="adj3" fmla="val 64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Block Arc 5"/>
          <p:cNvSpPr/>
          <p:nvPr/>
        </p:nvSpPr>
        <p:spPr>
          <a:xfrm rot="11700000">
            <a:off x="3215281" y="2328002"/>
            <a:ext cx="1224136" cy="1224136"/>
          </a:xfrm>
          <a:prstGeom prst="blockArc">
            <a:avLst>
              <a:gd name="adj1" fmla="val 10800000"/>
              <a:gd name="adj2" fmla="val 5426329"/>
              <a:gd name="adj3" fmla="val 64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Block Arc 6"/>
          <p:cNvSpPr/>
          <p:nvPr/>
        </p:nvSpPr>
        <p:spPr>
          <a:xfrm>
            <a:off x="4352600" y="2394231"/>
            <a:ext cx="1224136" cy="1224136"/>
          </a:xfrm>
          <a:prstGeom prst="blockArc">
            <a:avLst>
              <a:gd name="adj1" fmla="val 10800000"/>
              <a:gd name="adj2" fmla="val 5426329"/>
              <a:gd name="adj3" fmla="val 64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Block Arc 7"/>
          <p:cNvSpPr/>
          <p:nvPr/>
        </p:nvSpPr>
        <p:spPr>
          <a:xfrm rot="11700000">
            <a:off x="4058041" y="3544805"/>
            <a:ext cx="1224136" cy="1224136"/>
          </a:xfrm>
          <a:prstGeom prst="blockArc">
            <a:avLst>
              <a:gd name="adj1" fmla="val 10800000"/>
              <a:gd name="adj2" fmla="val 5426329"/>
              <a:gd name="adj3" fmla="val 64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Rectangle 9"/>
          <p:cNvSpPr/>
          <p:nvPr/>
        </p:nvSpPr>
        <p:spPr>
          <a:xfrm>
            <a:off x="4803340" y="2855282"/>
            <a:ext cx="322655" cy="30203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16"/>
          <p:cNvSpPr/>
          <p:nvPr/>
        </p:nvSpPr>
        <p:spPr>
          <a:xfrm rot="2700000">
            <a:off x="3704509" y="2720946"/>
            <a:ext cx="244448" cy="43824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21"/>
          <p:cNvSpPr>
            <a:spLocks noChangeAspect="1"/>
          </p:cNvSpPr>
          <p:nvPr/>
        </p:nvSpPr>
        <p:spPr>
          <a:xfrm>
            <a:off x="3924086" y="1634183"/>
            <a:ext cx="359957" cy="362963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95536" y="2211710"/>
            <a:ext cx="2899523" cy="1406858"/>
            <a:chOff x="803640" y="3362835"/>
            <a:chExt cx="2059657" cy="1270493"/>
          </a:xfrm>
        </p:grpSpPr>
        <p:sp>
          <p:nvSpPr>
            <p:cNvPr id="14" name="TextBox 13"/>
            <p:cNvSpPr txBox="1"/>
            <p:nvPr/>
          </p:nvSpPr>
          <p:spPr>
            <a:xfrm>
              <a:off x="803640" y="3771701"/>
              <a:ext cx="2059657" cy="861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3"/>
                  </a:solidFill>
                  <a:cs typeface="Arial" pitchFamily="34" charset="0"/>
                </a:rPr>
                <a:t>last two bytes of an intended boot sector </a:t>
              </a:r>
            </a:p>
            <a:p>
              <a:r>
                <a:rPr lang="en-US" sz="1100" dirty="0">
                  <a:solidFill>
                    <a:schemeClr val="accent3"/>
                  </a:solidFill>
                  <a:cs typeface="Arial" pitchFamily="34" charset="0"/>
                </a:rPr>
                <a:t>must be set to the magic number 0xaa55, </a:t>
              </a:r>
            </a:p>
            <a:p>
              <a:r>
                <a:rPr lang="en-US" sz="1100" dirty="0">
                  <a:solidFill>
                    <a:schemeClr val="accent3"/>
                  </a:solidFill>
                  <a:cs typeface="Arial" pitchFamily="34" charset="0"/>
                </a:rPr>
                <a:t>we can test our program in two ways: </a:t>
              </a:r>
            </a:p>
            <a:p>
              <a:r>
                <a:rPr lang="en-US" sz="1100" dirty="0">
                  <a:solidFill>
                    <a:schemeClr val="accent3"/>
                  </a:solidFill>
                  <a:cs typeface="Arial" pitchFamily="34" charset="0"/>
                </a:rPr>
                <a:t>1) Virtual machine. 2) Our current operating system</a:t>
              </a:r>
              <a:r>
                <a:rPr lang="en-US" sz="1200" dirty="0">
                  <a:solidFill>
                    <a:schemeClr val="accent3"/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3640" y="3362835"/>
              <a:ext cx="2059657" cy="416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3"/>
                  </a:solidFill>
                  <a:cs typeface="Arial" pitchFamily="34" charset="0"/>
                </a:rPr>
                <a:t>BIOS, Boot Blocks, and the  Magic </a:t>
              </a:r>
            </a:p>
            <a:p>
              <a:r>
                <a:rPr lang="en-US" sz="1200" b="1" dirty="0">
                  <a:solidFill>
                    <a:schemeClr val="accent3"/>
                  </a:solidFill>
                  <a:cs typeface="Arial" pitchFamily="34" charset="0"/>
                </a:rPr>
                <a:t>Number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95536" y="3795886"/>
            <a:ext cx="3672567" cy="1155746"/>
            <a:chOff x="803640" y="3362835"/>
            <a:chExt cx="2059657" cy="1155746"/>
          </a:xfrm>
        </p:grpSpPr>
        <p:sp>
          <p:nvSpPr>
            <p:cNvPr id="17" name="TextBox 16"/>
            <p:cNvSpPr txBox="1"/>
            <p:nvPr/>
          </p:nvSpPr>
          <p:spPr>
            <a:xfrm>
              <a:off x="803640" y="3579862"/>
              <a:ext cx="2059657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3"/>
                  </a:solidFill>
                  <a:cs typeface="Arial" pitchFamily="34" charset="0"/>
                </a:rPr>
                <a:t>strings of bits are rather long-winded to write out but are much easier to convert to and from the more shorthand hexadecimal notation, essentially because we can break the conversion down into smaller, 4-bit segments of the binary number.</a:t>
              </a:r>
              <a:endParaRPr lang="ko-KR" altLang="en-US" sz="11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640" y="3362835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3"/>
                  </a:solidFill>
                  <a:cs typeface="Arial" pitchFamily="34" charset="0"/>
                </a:rPr>
                <a:t>The Usefulness of Hexadecimal Notation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964668" y="1327084"/>
            <a:ext cx="3948220" cy="986468"/>
            <a:chOff x="803640" y="3362835"/>
            <a:chExt cx="2059657" cy="986468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114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3"/>
                  </a:solidFill>
                  <a:cs typeface="Arial" pitchFamily="34" charset="0"/>
                </a:rPr>
                <a:t>When we reboot our computer, it must start up again, </a:t>
              </a:r>
            </a:p>
            <a:p>
              <a:r>
                <a:rPr lang="en-US" sz="1100" dirty="0">
                  <a:solidFill>
                    <a:schemeClr val="accent3"/>
                  </a:solidFill>
                  <a:cs typeface="Arial" pitchFamily="34" charset="0"/>
                </a:rPr>
                <a:t>initially without any notion of an operating system. Luckily, we have (BIOS). Reads the boot sector into  memory, and </a:t>
              </a:r>
            </a:p>
            <a:p>
              <a:r>
                <a:rPr lang="en-US" sz="1100" dirty="0">
                  <a:solidFill>
                    <a:schemeClr val="accent3"/>
                  </a:solidFill>
                  <a:cs typeface="Arial" pitchFamily="34" charset="0"/>
                </a:rPr>
                <a:t>instructs the CPU to begin executing the first boot sector</a:t>
              </a:r>
              <a:endParaRPr lang="ko-KR" altLang="en-US" sz="11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3"/>
                  </a:solidFill>
                  <a:cs typeface="Arial" pitchFamily="34" charset="0"/>
                </a:rPr>
                <a:t>The Boot Process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724128" y="2500480"/>
            <a:ext cx="3096345" cy="1494300"/>
            <a:chOff x="803640" y="3362835"/>
            <a:chExt cx="2059657" cy="1494300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3"/>
                  </a:solidFill>
                  <a:cs typeface="Arial" pitchFamily="34" charset="0"/>
                </a:rPr>
                <a:t>Testing these low-level programs without </a:t>
              </a:r>
            </a:p>
            <a:p>
              <a:r>
                <a:rPr lang="en-US" sz="1100" dirty="0">
                  <a:solidFill>
                    <a:schemeClr val="accent3"/>
                  </a:solidFill>
                  <a:cs typeface="Arial" pitchFamily="34" charset="0"/>
                </a:rPr>
                <a:t>continuously having to reboot a machine or </a:t>
              </a:r>
            </a:p>
            <a:p>
              <a:r>
                <a:rPr lang="en-US" sz="1100" dirty="0">
                  <a:solidFill>
                    <a:schemeClr val="accent3"/>
                  </a:solidFill>
                  <a:cs typeface="Arial" pitchFamily="34" charset="0"/>
                </a:rPr>
                <a:t>risk scrubbing your important data off a disk, </a:t>
              </a:r>
            </a:p>
            <a:p>
              <a:r>
                <a:rPr lang="en-US" sz="1100" dirty="0">
                  <a:solidFill>
                    <a:schemeClr val="accent3"/>
                  </a:solidFill>
                  <a:cs typeface="Arial" pitchFamily="34" charset="0"/>
                </a:rPr>
                <a:t>and that is to use a CPU emulator such as </a:t>
              </a:r>
            </a:p>
            <a:p>
              <a:r>
                <a:rPr lang="en-US" sz="1100" dirty="0" err="1">
                  <a:solidFill>
                    <a:schemeClr val="accent3"/>
                  </a:solidFill>
                  <a:cs typeface="Arial" pitchFamily="34" charset="0"/>
                </a:rPr>
                <a:t>Bochs</a:t>
              </a:r>
              <a:r>
                <a:rPr lang="en-US" sz="1100" dirty="0">
                  <a:solidFill>
                    <a:schemeClr val="accent3"/>
                  </a:solidFill>
                  <a:cs typeface="Arial" pitchFamily="34" charset="0"/>
                </a:rPr>
                <a:t> or </a:t>
              </a:r>
              <a:r>
                <a:rPr lang="en-US" sz="1100" dirty="0" err="1">
                  <a:solidFill>
                    <a:schemeClr val="accent3"/>
                  </a:solidFill>
                  <a:cs typeface="Arial" pitchFamily="34" charset="0"/>
                </a:rPr>
                <a:t>QEmu</a:t>
              </a:r>
              <a:r>
                <a:rPr lang="en-US" sz="1100" dirty="0">
                  <a:solidFill>
                    <a:schemeClr val="accent3"/>
                  </a:solidFill>
                  <a:cs typeface="Arial" pitchFamily="34" charset="0"/>
                </a:rPr>
                <a:t>.</a:t>
              </a:r>
            </a:p>
            <a:p>
              <a:r>
                <a:rPr lang="en-US" sz="1100" dirty="0">
                  <a:solidFill>
                    <a:schemeClr val="accent3"/>
                  </a:solidFill>
                  <a:cs typeface="Arial" pitchFamily="34" charset="0"/>
                </a:rPr>
                <a:t>1) $</a:t>
              </a:r>
              <a:r>
                <a:rPr lang="en-US" sz="1100" dirty="0" err="1">
                  <a:solidFill>
                    <a:schemeClr val="accent3"/>
                  </a:solidFill>
                  <a:cs typeface="Arial" pitchFamily="34" charset="0"/>
                </a:rPr>
                <a:t>bochs</a:t>
              </a:r>
              <a:r>
                <a:rPr lang="en-US" sz="1100" dirty="0">
                  <a:solidFill>
                    <a:schemeClr val="accent3"/>
                  </a:solidFill>
                  <a:cs typeface="Arial" pitchFamily="34" charset="0"/>
                </a:rPr>
                <a:t> </a:t>
              </a:r>
            </a:p>
            <a:p>
              <a:r>
                <a:rPr lang="en-US" sz="1100" dirty="0">
                  <a:solidFill>
                    <a:schemeClr val="accent3"/>
                  </a:solidFill>
                  <a:cs typeface="Arial" pitchFamily="34" charset="0"/>
                </a:rPr>
                <a:t>2) $</a:t>
              </a:r>
              <a:r>
                <a:rPr lang="en-US" sz="1100" dirty="0" err="1">
                  <a:solidFill>
                    <a:schemeClr val="accent3"/>
                  </a:solidFill>
                  <a:cs typeface="Arial" pitchFamily="34" charset="0"/>
                </a:rPr>
                <a:t>qemu</a:t>
              </a:r>
              <a:r>
                <a:rPr lang="en-US" sz="1100" dirty="0">
                  <a:solidFill>
                    <a:schemeClr val="accent3"/>
                  </a:solidFill>
                  <a:cs typeface="Arial" pitchFamily="34" charset="0"/>
                </a:rPr>
                <a:t> &lt;your-</a:t>
              </a:r>
              <a:r>
                <a:rPr lang="en-US" sz="1100" dirty="0" err="1">
                  <a:solidFill>
                    <a:schemeClr val="accent3"/>
                  </a:solidFill>
                  <a:cs typeface="Arial" pitchFamily="34" charset="0"/>
                </a:rPr>
                <a:t>os</a:t>
              </a:r>
              <a:r>
                <a:rPr lang="en-US" sz="1100" dirty="0">
                  <a:solidFill>
                    <a:schemeClr val="accent3"/>
                  </a:solidFill>
                  <a:cs typeface="Arial" pitchFamily="34" charset="0"/>
                </a:rPr>
                <a:t>-boot-disk-image-file&gt;</a:t>
              </a:r>
              <a:endParaRPr lang="ko-KR" altLang="en-US" sz="11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3"/>
                  </a:solidFill>
                  <a:cs typeface="Arial" pitchFamily="34" charset="0"/>
                </a:rPr>
                <a:t>CPU Emulation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25" name="Block Arc 41">
            <a:extLst>
              <a:ext uri="{FF2B5EF4-FFF2-40B4-BE49-F238E27FC236}">
                <a16:creationId xmlns:a16="http://schemas.microsoft.com/office/drawing/2014/main" xmlns="" id="{991BADF5-87BB-4FEC-955D-C1F89312B060}"/>
              </a:ext>
            </a:extLst>
          </p:cNvPr>
          <p:cNvSpPr/>
          <p:nvPr/>
        </p:nvSpPr>
        <p:spPr>
          <a:xfrm>
            <a:off x="4464475" y="3962881"/>
            <a:ext cx="395557" cy="400568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1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Phase one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139952" y="3147814"/>
            <a:ext cx="4680520" cy="360040"/>
          </a:xfrm>
        </p:spPr>
        <p:txBody>
          <a:bodyPr/>
          <a:lstStyle/>
          <a:p>
            <a:r>
              <a:rPr lang="en-US" dirty="0"/>
              <a:t>Boot Sector Programming (in 16-bit Real Mode)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/>
          <p:cNvSpPr txBox="1">
            <a:spLocks/>
          </p:cNvSpPr>
          <p:nvPr/>
        </p:nvSpPr>
        <p:spPr>
          <a:xfrm>
            <a:off x="4264580" y="756429"/>
            <a:ext cx="4574192" cy="69499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>
                <a:solidFill>
                  <a:srgbClr val="179A9D"/>
                </a:solidFill>
                <a:latin typeface="+mj-lt"/>
                <a:cs typeface="Arial" pitchFamily="34" charset="0"/>
              </a:rPr>
              <a:t>16-bit</a:t>
            </a:r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 Real mode </a:t>
            </a:r>
            <a:endParaRPr lang="ko-KR" altLang="en-US" sz="36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95128" y="1491630"/>
            <a:ext cx="44533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cs typeface="Arial" pitchFamily="34" charset="0"/>
              </a:rPr>
              <a:t>Real mode</a:t>
            </a:r>
            <a:r>
              <a:rPr lang="en-US" sz="1200" dirty="0"/>
              <a:t> </a:t>
            </a:r>
            <a:r>
              <a:rPr lang="en-US" sz="1200" dirty="0">
                <a:solidFill>
                  <a:schemeClr val="accent2"/>
                </a:solidFill>
                <a:cs typeface="Arial" pitchFamily="34" charset="0"/>
              </a:rPr>
              <a:t>is an operating mode that enables the Intel 286 </a:t>
            </a:r>
          </a:p>
          <a:p>
            <a:r>
              <a:rPr lang="en-US" sz="1200" dirty="0">
                <a:solidFill>
                  <a:schemeClr val="accent2"/>
                </a:solidFill>
                <a:cs typeface="Arial" pitchFamily="34" charset="0"/>
              </a:rPr>
              <a:t>and newer processors to take on the attributes of the lower </a:t>
            </a:r>
          </a:p>
          <a:p>
            <a:r>
              <a:rPr lang="en-US" sz="1200" dirty="0">
                <a:solidFill>
                  <a:schemeClr val="accent2"/>
                </a:solidFill>
                <a:cs typeface="Arial" pitchFamily="34" charset="0"/>
              </a:rPr>
              <a:t>8086 or 8088 processors, allowing them to run older software </a:t>
            </a:r>
          </a:p>
          <a:p>
            <a:r>
              <a:rPr lang="en-US" sz="1200" dirty="0">
                <a:solidFill>
                  <a:schemeClr val="accent2"/>
                </a:solidFill>
                <a:cs typeface="Arial" pitchFamily="34" charset="0"/>
              </a:rPr>
              <a:t>programs. Real mode offers a higher clock speed, but limits </a:t>
            </a:r>
          </a:p>
          <a:p>
            <a:r>
              <a:rPr lang="en-US" sz="1200" dirty="0">
                <a:solidFill>
                  <a:schemeClr val="accent2"/>
                </a:solidFill>
                <a:cs typeface="Arial" pitchFamily="34" charset="0"/>
              </a:rPr>
              <a:t>the processor to only use 16-bit instructions and a minimum of 1 MB of RAM (20-bit). For example, legacy MS-DOS operating systems run programs in real mode.</a:t>
            </a:r>
            <a:endParaRPr lang="en-US" altLang="ko-KR" sz="12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95128" y="2986955"/>
            <a:ext cx="27251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cs typeface="Arial" pitchFamily="34" charset="0"/>
              </a:rPr>
              <a:t>In this Phase we will write our first </a:t>
            </a:r>
          </a:p>
          <a:p>
            <a:r>
              <a:rPr lang="en-US" sz="1200" dirty="0">
                <a:solidFill>
                  <a:schemeClr val="accent2"/>
                </a:solidFill>
                <a:cs typeface="Arial" pitchFamily="34" charset="0"/>
              </a:rPr>
              <a:t>simple operating system from scratch in 16-bit real mode..</a:t>
            </a:r>
          </a:p>
          <a:p>
            <a:endParaRPr lang="en-US" sz="1200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2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How shall we do?</a:t>
            </a:r>
          </a:p>
        </p:txBody>
      </p:sp>
      <p:pic>
        <p:nvPicPr>
          <p:cNvPr id="27" name="صورة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756429"/>
            <a:ext cx="3203411" cy="3960418"/>
          </a:xfrm>
          <a:prstGeom prst="rect">
            <a:avLst/>
          </a:prstGeom>
        </p:spPr>
      </p:pic>
      <p:grpSp>
        <p:nvGrpSpPr>
          <p:cNvPr id="18" name="Group 5"/>
          <p:cNvGrpSpPr/>
          <p:nvPr/>
        </p:nvGrpSpPr>
        <p:grpSpPr>
          <a:xfrm>
            <a:off x="3658467" y="770862"/>
            <a:ext cx="649059" cy="649059"/>
            <a:chOff x="5696729" y="3628850"/>
            <a:chExt cx="1800000" cy="1800000"/>
          </a:xfrm>
          <a:solidFill>
            <a:schemeClr val="accent3"/>
          </a:solidFill>
        </p:grpSpPr>
        <p:sp>
          <p:nvSpPr>
            <p:cNvPr id="19" name="Rectangle 6"/>
            <p:cNvSpPr/>
            <p:nvPr/>
          </p:nvSpPr>
          <p:spPr>
            <a:xfrm rot="16200000">
              <a:off x="6488456" y="4421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Rectangle 7"/>
            <p:cNvSpPr/>
            <p:nvPr/>
          </p:nvSpPr>
          <p:spPr>
            <a:xfrm rot="16200000">
              <a:off x="6488456" y="2837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Rectangle 8"/>
            <p:cNvSpPr/>
            <p:nvPr/>
          </p:nvSpPr>
          <p:spPr>
            <a:xfrm>
              <a:off x="5696730" y="3822037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ectangle 9"/>
            <p:cNvSpPr/>
            <p:nvPr/>
          </p:nvSpPr>
          <p:spPr>
            <a:xfrm rot="16200000">
              <a:off x="6467032" y="4347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Rectangle 10"/>
            <p:cNvSpPr/>
            <p:nvPr/>
          </p:nvSpPr>
          <p:spPr>
            <a:xfrm rot="16200000">
              <a:off x="6467032" y="3819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Rectangle 11"/>
            <p:cNvSpPr/>
            <p:nvPr/>
          </p:nvSpPr>
          <p:spPr>
            <a:xfrm>
              <a:off x="6884320" y="4156849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ectangle 12"/>
            <p:cNvSpPr/>
            <p:nvPr/>
          </p:nvSpPr>
          <p:spPr>
            <a:xfrm>
              <a:off x="7280729" y="3833303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Rectangle 13"/>
            <p:cNvSpPr/>
            <p:nvPr/>
          </p:nvSpPr>
          <p:spPr>
            <a:xfrm>
              <a:off x="6129788" y="3844850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صورة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2643758"/>
            <a:ext cx="1962516" cy="196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7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F875B00-B327-497C-ACEF-2C6D96F332DD}"/>
              </a:ext>
            </a:extLst>
          </p:cNvPr>
          <p:cNvSpPr/>
          <p:nvPr/>
        </p:nvSpPr>
        <p:spPr>
          <a:xfrm>
            <a:off x="755576" y="195486"/>
            <a:ext cx="7920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This is our print string assembly code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5B3261A6-54DC-428B-9F55-FE2AE5EE1850}"/>
              </a:ext>
            </a:extLst>
          </p:cNvPr>
          <p:cNvSpPr txBox="1">
            <a:spLocks/>
          </p:cNvSpPr>
          <p:nvPr/>
        </p:nvSpPr>
        <p:spPr>
          <a:xfrm>
            <a:off x="539552" y="1059582"/>
            <a:ext cx="3888432" cy="3875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solidFill>
                  <a:schemeClr val="accent2"/>
                </a:solidFill>
                <a:cs typeface="Arial" pitchFamily="34" charset="0"/>
              </a:rPr>
              <a:t>Code Features :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accent2"/>
                </a:solidFill>
                <a:cs typeface="Arial" pitchFamily="34" charset="0"/>
              </a:rPr>
              <a:t>1-self-contained Function (call –ret)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accent2"/>
                </a:solidFill>
                <a:cs typeface="Arial" pitchFamily="34" charset="0"/>
              </a:rPr>
              <a:t>2-instructions, </a:t>
            </a:r>
            <a:r>
              <a:rPr lang="en-US" sz="1500" dirty="0" err="1">
                <a:solidFill>
                  <a:schemeClr val="accent2"/>
                </a:solidFill>
                <a:cs typeface="Arial" pitchFamily="34" charset="0"/>
              </a:rPr>
              <a:t>pusha</a:t>
            </a:r>
            <a:r>
              <a:rPr lang="en-US" sz="1500" dirty="0">
                <a:solidFill>
                  <a:schemeClr val="accent2"/>
                </a:solidFill>
                <a:cs typeface="Arial" pitchFamily="34" charset="0"/>
              </a:rPr>
              <a:t> and </a:t>
            </a:r>
            <a:r>
              <a:rPr lang="en-US" sz="1500" dirty="0" err="1">
                <a:solidFill>
                  <a:schemeClr val="accent2"/>
                </a:solidFill>
                <a:cs typeface="Arial" pitchFamily="34" charset="0"/>
              </a:rPr>
              <a:t>popa</a:t>
            </a:r>
            <a:r>
              <a:rPr lang="en-US" sz="1500" dirty="0">
                <a:solidFill>
                  <a:schemeClr val="accent2"/>
                </a:solidFill>
                <a:cs typeface="Arial" pitchFamily="34" charset="0"/>
              </a:rPr>
              <a:t>, that push and pop all registers to and from the stack     respectively.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accent2"/>
                </a:solidFill>
                <a:cs typeface="Arial" pitchFamily="34" charset="0"/>
              </a:rPr>
              <a:t>3-printing is char by char (loop) [repeat, </a:t>
            </a:r>
            <a:r>
              <a:rPr lang="en-US" sz="1500" dirty="0" err="1">
                <a:solidFill>
                  <a:schemeClr val="accent2"/>
                </a:solidFill>
                <a:cs typeface="Arial" pitchFamily="34" charset="0"/>
              </a:rPr>
              <a:t>cmp</a:t>
            </a:r>
            <a:r>
              <a:rPr lang="en-US" sz="1500" dirty="0">
                <a:solidFill>
                  <a:schemeClr val="accent2"/>
                </a:solidFill>
                <a:cs typeface="Arial" pitchFamily="34" charset="0"/>
              </a:rPr>
              <a:t> , je , </a:t>
            </a:r>
            <a:r>
              <a:rPr lang="en-US" sz="1500" dirty="0" err="1">
                <a:solidFill>
                  <a:schemeClr val="accent2"/>
                </a:solidFill>
                <a:cs typeface="Arial" pitchFamily="34" charset="0"/>
              </a:rPr>
              <a:t>jmp</a:t>
            </a:r>
            <a:r>
              <a:rPr lang="en-US" sz="1500" dirty="0">
                <a:solidFill>
                  <a:schemeClr val="accent2"/>
                </a:solidFill>
                <a:cs typeface="Arial" pitchFamily="34" charset="0"/>
              </a:rPr>
              <a:t> repeat]</a:t>
            </a:r>
            <a:br>
              <a:rPr lang="en-US" sz="1500" dirty="0">
                <a:solidFill>
                  <a:schemeClr val="accent2"/>
                </a:solidFill>
                <a:cs typeface="Arial" pitchFamily="34" charset="0"/>
              </a:rPr>
            </a:br>
            <a:endParaRPr lang="en-US" sz="1500" dirty="0" smtClean="0">
              <a:solidFill>
                <a:schemeClr val="accent2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accent2"/>
                </a:solidFill>
                <a:cs typeface="Arial" pitchFamily="34" charset="0"/>
              </a:rPr>
              <a:t>Why it is important to use </a:t>
            </a:r>
            <a:r>
              <a:rPr lang="en-US" sz="1500" dirty="0" err="1">
                <a:solidFill>
                  <a:schemeClr val="accent2"/>
                </a:solidFill>
                <a:cs typeface="Arial" pitchFamily="34" charset="0"/>
              </a:rPr>
              <a:t>pusha</a:t>
            </a:r>
            <a:r>
              <a:rPr lang="en-US" sz="1500" dirty="0">
                <a:solidFill>
                  <a:schemeClr val="accent2"/>
                </a:solidFill>
                <a:cs typeface="Arial" pitchFamily="34" charset="0"/>
              </a:rPr>
              <a:t> and </a:t>
            </a:r>
            <a:r>
              <a:rPr lang="en-US" sz="1500" dirty="0" err="1">
                <a:solidFill>
                  <a:schemeClr val="accent2"/>
                </a:solidFill>
                <a:cs typeface="Arial" pitchFamily="34" charset="0"/>
              </a:rPr>
              <a:t>popa</a:t>
            </a:r>
            <a:r>
              <a:rPr lang="en-US" sz="1500" dirty="0">
                <a:solidFill>
                  <a:schemeClr val="accent2"/>
                </a:solidFill>
                <a:cs typeface="Arial" pitchFamily="34" charset="0"/>
              </a:rPr>
              <a:t>? </a:t>
            </a:r>
          </a:p>
          <a:p>
            <a:pPr marL="0" indent="0">
              <a:buNone/>
            </a:pPr>
            <a:endParaRPr lang="en-US" sz="1500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059582"/>
            <a:ext cx="4561566" cy="3312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5023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F875B00-B327-497C-ACEF-2C6D96F332DD}"/>
              </a:ext>
            </a:extLst>
          </p:cNvPr>
          <p:cNvSpPr/>
          <p:nvPr/>
        </p:nvSpPr>
        <p:spPr>
          <a:xfrm>
            <a:off x="2051720" y="195486"/>
            <a:ext cx="4320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179A9D"/>
                </a:solidFill>
                <a:latin typeface="+mj-lt"/>
                <a:cs typeface="Arial" pitchFamily="34" charset="0"/>
              </a:rPr>
              <a:t>Boot sector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5B3261A6-54DC-428B-9F55-FE2AE5EE1850}"/>
              </a:ext>
            </a:extLst>
          </p:cNvPr>
          <p:cNvSpPr txBox="1">
            <a:spLocks/>
          </p:cNvSpPr>
          <p:nvPr/>
        </p:nvSpPr>
        <p:spPr>
          <a:xfrm>
            <a:off x="539552" y="1059582"/>
            <a:ext cx="4248472" cy="3875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dirty="0">
                <a:solidFill>
                  <a:schemeClr val="accent2"/>
                </a:solidFill>
                <a:cs typeface="Arial" pitchFamily="34" charset="0"/>
              </a:rPr>
              <a:t>We create a boot sector code written in assembly language.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700" dirty="0">
              <a:solidFill>
                <a:schemeClr val="accent2"/>
              </a:solidFill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dirty="0">
                <a:solidFill>
                  <a:schemeClr val="accent2"/>
                </a:solidFill>
                <a:cs typeface="Arial" pitchFamily="34" charset="0"/>
              </a:rPr>
              <a:t>BIOS must read specific  sectors of data (usually 512 bytes in size) from specific physical locations of the disk devices. (cylinder , sector , head)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700" dirty="0">
              <a:solidFill>
                <a:schemeClr val="accent2"/>
              </a:solidFill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dirty="0">
                <a:solidFill>
                  <a:schemeClr val="accent2"/>
                </a:solidFill>
                <a:cs typeface="Arial" pitchFamily="34" charset="0"/>
              </a:rPr>
              <a:t>So, the easiest place for BIOS to find our OS is in the first sector of the disk.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46F3ADE1-81B2-469B-89BE-20D636F2C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241926"/>
            <a:ext cx="3058077" cy="303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8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6B7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LLPPT-COLOR-A2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38D4CD"/>
    </a:accent1>
    <a:accent2>
      <a:srgbClr val="16B7B8"/>
    </a:accent2>
    <a:accent3>
      <a:srgbClr val="179A9D"/>
    </a:accent3>
    <a:accent4>
      <a:srgbClr val="38D4CD"/>
    </a:accent4>
    <a:accent5>
      <a:srgbClr val="16B7B8"/>
    </a:accent5>
    <a:accent6>
      <a:srgbClr val="179A9D"/>
    </a:accent6>
    <a:hlink>
      <a:srgbClr val="FFFFFF"/>
    </a:hlink>
    <a:folHlink>
      <a:srgbClr val="FFFFFF"/>
    </a:folHlink>
  </a:clrScheme>
</a:themeOverride>
</file>

<file path=ppt/theme/themeOverride2.xml><?xml version="1.0" encoding="utf-8"?>
<a:themeOverride xmlns:a="http://schemas.openxmlformats.org/drawingml/2006/main">
  <a:clrScheme name="ALLPPT-COLOR-A2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38D4CD"/>
    </a:accent1>
    <a:accent2>
      <a:srgbClr val="16B7B8"/>
    </a:accent2>
    <a:accent3>
      <a:srgbClr val="179A9D"/>
    </a:accent3>
    <a:accent4>
      <a:srgbClr val="38D4CD"/>
    </a:accent4>
    <a:accent5>
      <a:srgbClr val="16B7B8"/>
    </a:accent5>
    <a:accent6>
      <a:srgbClr val="179A9D"/>
    </a:accent6>
    <a:hlink>
      <a:srgbClr val="FFFFFF"/>
    </a:hlink>
    <a:folHlink>
      <a:srgbClr val="FFFF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3114</TotalTime>
  <Words>2269</Words>
  <Application>Microsoft Office PowerPoint</Application>
  <PresentationFormat>On-screen Show (16:9)</PresentationFormat>
  <Paragraphs>270</Paragraphs>
  <Slides>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n0ak95</cp:lastModifiedBy>
  <cp:revision>138</cp:revision>
  <dcterms:created xsi:type="dcterms:W3CDTF">2016-12-05T23:26:54Z</dcterms:created>
  <dcterms:modified xsi:type="dcterms:W3CDTF">2020-03-06T22:34:19Z</dcterms:modified>
</cp:coreProperties>
</file>